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28"/>
  </p:notesMasterIdLst>
  <p:sldIdLst>
    <p:sldId id="256" r:id="rId2"/>
    <p:sldId id="388" r:id="rId3"/>
    <p:sldId id="620" r:id="rId4"/>
    <p:sldId id="618" r:id="rId5"/>
    <p:sldId id="641" r:id="rId6"/>
    <p:sldId id="632" r:id="rId7"/>
    <p:sldId id="640" r:id="rId8"/>
    <p:sldId id="642" r:id="rId9"/>
    <p:sldId id="634" r:id="rId10"/>
    <p:sldId id="633" r:id="rId11"/>
    <p:sldId id="589" r:id="rId12"/>
    <p:sldId id="648" r:id="rId13"/>
    <p:sldId id="491" r:id="rId14"/>
    <p:sldId id="649" r:id="rId15"/>
    <p:sldId id="650" r:id="rId16"/>
    <p:sldId id="647" r:id="rId17"/>
    <p:sldId id="631" r:id="rId18"/>
    <p:sldId id="645" r:id="rId19"/>
    <p:sldId id="543" r:id="rId20"/>
    <p:sldId id="550" r:id="rId21"/>
    <p:sldId id="557" r:id="rId22"/>
    <p:sldId id="560" r:id="rId23"/>
    <p:sldId id="646" r:id="rId24"/>
    <p:sldId id="644" r:id="rId25"/>
    <p:sldId id="643" r:id="rId26"/>
    <p:sldId id="590" r:id="rId27"/>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84E427A-3D55-4303-BF80-6455036E1DE7}" styleName="Estilo com Tema 1 - Ênfase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enhum Estilo, Nenhuma Grad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Estilo com Tema 1 - Ênfas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72" autoAdjust="0"/>
    <p:restoredTop sz="94249" autoAdjust="0"/>
  </p:normalViewPr>
  <p:slideViewPr>
    <p:cSldViewPr snapToGrid="0">
      <p:cViewPr varScale="1">
        <p:scale>
          <a:sx n="72" d="100"/>
          <a:sy n="72" d="100"/>
        </p:scale>
        <p:origin x="648"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B03B57-29C2-4727-9F64-C389161CC19B}" type="doc">
      <dgm:prSet loTypeId="urn:microsoft.com/office/officeart/2005/8/layout/bProcess4" loCatId="process" qsTypeId="urn:microsoft.com/office/officeart/2005/8/quickstyle/simple1" qsCatId="simple" csTypeId="urn:microsoft.com/office/officeart/2005/8/colors/accent1_2" csCatId="accent1"/>
      <dgm:spPr/>
      <dgm:t>
        <a:bodyPr/>
        <a:lstStyle/>
        <a:p>
          <a:endParaRPr lang="en-US"/>
        </a:p>
      </dgm:t>
    </dgm:pt>
    <dgm:pt modelId="{2128CA92-6412-41E3-9509-0CB7CE1E4120}">
      <dgm:prSet/>
      <dgm:spPr/>
      <dgm:t>
        <a:bodyPr/>
        <a:lstStyle/>
        <a:p>
          <a:r>
            <a:rPr lang="en-US"/>
            <a:t>Lançar concreto mais próximo da sua posição final</a:t>
          </a:r>
        </a:p>
      </dgm:t>
    </dgm:pt>
    <dgm:pt modelId="{7302D2B8-B143-4A23-BB21-5BBF4A4D8FF7}" type="parTrans" cxnId="{93A3D01D-A80D-4C76-8AF2-8EF62C62809B}">
      <dgm:prSet/>
      <dgm:spPr/>
      <dgm:t>
        <a:bodyPr/>
        <a:lstStyle/>
        <a:p>
          <a:endParaRPr lang="en-US"/>
        </a:p>
      </dgm:t>
    </dgm:pt>
    <dgm:pt modelId="{2878BD5D-5775-4970-B6DF-3D8680F076EE}" type="sibTrans" cxnId="{93A3D01D-A80D-4C76-8AF2-8EF62C62809B}">
      <dgm:prSet/>
      <dgm:spPr/>
      <dgm:t>
        <a:bodyPr/>
        <a:lstStyle/>
        <a:p>
          <a:endParaRPr lang="en-US"/>
        </a:p>
      </dgm:t>
    </dgm:pt>
    <dgm:pt modelId="{419C6867-B7F1-47D9-B896-C06ADE976964}">
      <dgm:prSet/>
      <dgm:spPr/>
      <dgm:t>
        <a:bodyPr/>
        <a:lstStyle/>
        <a:p>
          <a:r>
            <a:rPr lang="en-US"/>
            <a:t>Verificar os “pés” dos pilares</a:t>
          </a:r>
        </a:p>
      </dgm:t>
    </dgm:pt>
    <dgm:pt modelId="{BB7A6F73-9493-4545-8005-78BFF1189EBD}" type="parTrans" cxnId="{A022C6FA-4415-4B00-A1BA-AF5B86B817F8}">
      <dgm:prSet/>
      <dgm:spPr/>
      <dgm:t>
        <a:bodyPr/>
        <a:lstStyle/>
        <a:p>
          <a:endParaRPr lang="en-US"/>
        </a:p>
      </dgm:t>
    </dgm:pt>
    <dgm:pt modelId="{C029D6B5-2A23-43CB-845E-01AEE64CFB73}" type="sibTrans" cxnId="{A022C6FA-4415-4B00-A1BA-AF5B86B817F8}">
      <dgm:prSet/>
      <dgm:spPr/>
      <dgm:t>
        <a:bodyPr/>
        <a:lstStyle/>
        <a:p>
          <a:endParaRPr lang="en-US"/>
        </a:p>
      </dgm:t>
    </dgm:pt>
    <dgm:pt modelId="{E0A9B10E-0630-49E1-8B5C-E27ABDCC359F}">
      <dgm:prSet/>
      <dgm:spPr/>
      <dgm:t>
        <a:bodyPr/>
        <a:lstStyle/>
        <a:p>
          <a:r>
            <a:rPr lang="en-US"/>
            <a:t>Não acumular concreto em pontos da forma</a:t>
          </a:r>
        </a:p>
      </dgm:t>
    </dgm:pt>
    <dgm:pt modelId="{9AD7BB51-BCA7-4889-85B2-F3F335EDCAD6}" type="parTrans" cxnId="{213806C1-EF8F-4E4D-B062-433BE75F090D}">
      <dgm:prSet/>
      <dgm:spPr/>
      <dgm:t>
        <a:bodyPr/>
        <a:lstStyle/>
        <a:p>
          <a:endParaRPr lang="en-US"/>
        </a:p>
      </dgm:t>
    </dgm:pt>
    <dgm:pt modelId="{2F57A648-1D35-4C39-A150-1B4B0B91CD69}" type="sibTrans" cxnId="{213806C1-EF8F-4E4D-B062-433BE75F090D}">
      <dgm:prSet/>
      <dgm:spPr/>
      <dgm:t>
        <a:bodyPr/>
        <a:lstStyle/>
        <a:p>
          <a:endParaRPr lang="en-US"/>
        </a:p>
      </dgm:t>
    </dgm:pt>
    <dgm:pt modelId="{0CFFBDCF-0F97-422D-9837-C61407905EDA}">
      <dgm:prSet/>
      <dgm:spPr/>
      <dgm:t>
        <a:bodyPr/>
        <a:lstStyle/>
        <a:p>
          <a:r>
            <a:rPr lang="en-US"/>
            <a:t>Altura não deve ser superior a 2m, (NBR 6118)</a:t>
          </a:r>
        </a:p>
      </dgm:t>
    </dgm:pt>
    <dgm:pt modelId="{A6859582-72F1-4D88-B40A-BE8A45FB09BD}" type="parTrans" cxnId="{04B9D45E-213F-4C60-8A43-32532C2149E3}">
      <dgm:prSet/>
      <dgm:spPr/>
      <dgm:t>
        <a:bodyPr/>
        <a:lstStyle/>
        <a:p>
          <a:endParaRPr lang="en-US"/>
        </a:p>
      </dgm:t>
    </dgm:pt>
    <dgm:pt modelId="{15CCF44E-AAED-4705-89C2-9D0B845E96E8}" type="sibTrans" cxnId="{04B9D45E-213F-4C60-8A43-32532C2149E3}">
      <dgm:prSet/>
      <dgm:spPr/>
      <dgm:t>
        <a:bodyPr/>
        <a:lstStyle/>
        <a:p>
          <a:endParaRPr lang="en-US"/>
        </a:p>
      </dgm:t>
    </dgm:pt>
    <dgm:pt modelId="{576A0BFB-D700-4D2D-A647-81448B927243}">
      <dgm:prSet/>
      <dgm:spPr/>
      <dgm:t>
        <a:bodyPr/>
        <a:lstStyle/>
        <a:p>
          <a:r>
            <a:rPr lang="en-US"/>
            <a:t>Alturas &gt;2m, usar janelas laterais, trombas, calhas, funis</a:t>
          </a:r>
        </a:p>
      </dgm:t>
    </dgm:pt>
    <dgm:pt modelId="{D76D6614-C024-45AA-814F-84FB27A0199D}" type="parTrans" cxnId="{F3D1FBBD-FBB7-49DC-B824-7FDA10ECCD8B}">
      <dgm:prSet/>
      <dgm:spPr/>
      <dgm:t>
        <a:bodyPr/>
        <a:lstStyle/>
        <a:p>
          <a:endParaRPr lang="en-US"/>
        </a:p>
      </dgm:t>
    </dgm:pt>
    <dgm:pt modelId="{0E479142-FC06-4C6C-A3FB-FD2ACB4B720E}" type="sibTrans" cxnId="{F3D1FBBD-FBB7-49DC-B824-7FDA10ECCD8B}">
      <dgm:prSet/>
      <dgm:spPr/>
      <dgm:t>
        <a:bodyPr/>
        <a:lstStyle/>
        <a:p>
          <a:endParaRPr lang="en-US"/>
        </a:p>
      </dgm:t>
    </dgm:pt>
    <dgm:pt modelId="{EAC4A3C1-71B0-44C3-BE19-91B2A537A360}">
      <dgm:prSet/>
      <dgm:spPr/>
      <dgm:t>
        <a:bodyPr/>
        <a:lstStyle/>
        <a:p>
          <a:r>
            <a:rPr lang="en-US"/>
            <a:t>Cuidados sob temperatura inferior a 10ºC e superior a 35ºC</a:t>
          </a:r>
        </a:p>
      </dgm:t>
    </dgm:pt>
    <dgm:pt modelId="{2B4AAE5B-1E21-4691-9B6F-E2EB58A7890A}" type="parTrans" cxnId="{7661ADA9-74CE-4888-8F0B-7E5F4BFFEC70}">
      <dgm:prSet/>
      <dgm:spPr/>
      <dgm:t>
        <a:bodyPr/>
        <a:lstStyle/>
        <a:p>
          <a:endParaRPr lang="en-US"/>
        </a:p>
      </dgm:t>
    </dgm:pt>
    <dgm:pt modelId="{DFBCD149-847A-48CF-ACB0-631DFCF22A75}" type="sibTrans" cxnId="{7661ADA9-74CE-4888-8F0B-7E5F4BFFEC70}">
      <dgm:prSet/>
      <dgm:spPr/>
      <dgm:t>
        <a:bodyPr/>
        <a:lstStyle/>
        <a:p>
          <a:endParaRPr lang="en-US"/>
        </a:p>
      </dgm:t>
    </dgm:pt>
    <dgm:pt modelId="{5FA4F580-BA29-47A6-83B8-4685F92FC337}">
      <dgm:prSet/>
      <dgm:spPr/>
      <dgm:t>
        <a:bodyPr/>
        <a:lstStyle/>
        <a:p>
          <a:r>
            <a:rPr lang="en-US"/>
            <a:t>Transporte horizontal inferior a 60m - segregação</a:t>
          </a:r>
        </a:p>
      </dgm:t>
    </dgm:pt>
    <dgm:pt modelId="{8C634061-451F-4841-9605-0B06959C0A66}" type="parTrans" cxnId="{EE2E9004-8181-4EA3-BC9A-4BD656A4511F}">
      <dgm:prSet/>
      <dgm:spPr/>
      <dgm:t>
        <a:bodyPr/>
        <a:lstStyle/>
        <a:p>
          <a:endParaRPr lang="en-US"/>
        </a:p>
      </dgm:t>
    </dgm:pt>
    <dgm:pt modelId="{DDEBD39E-B281-4DBC-85DE-0C4B4D1B0BB8}" type="sibTrans" cxnId="{EE2E9004-8181-4EA3-BC9A-4BD656A4511F}">
      <dgm:prSet/>
      <dgm:spPr/>
      <dgm:t>
        <a:bodyPr/>
        <a:lstStyle/>
        <a:p>
          <a:endParaRPr lang="en-US"/>
        </a:p>
      </dgm:t>
    </dgm:pt>
    <dgm:pt modelId="{5974F360-9E7B-4582-96E6-89E9A9489B05}">
      <dgm:prSet/>
      <dgm:spPr/>
      <dgm:t>
        <a:bodyPr/>
        <a:lstStyle/>
        <a:p>
          <a:r>
            <a:rPr lang="en-US"/>
            <a:t>Abatimento “</a:t>
          </a:r>
          <a:r>
            <a:rPr lang="en-US" i="1"/>
            <a:t>slump</a:t>
          </a:r>
          <a:r>
            <a:rPr lang="en-US"/>
            <a:t>” de acordo com a dificuldade</a:t>
          </a:r>
        </a:p>
      </dgm:t>
    </dgm:pt>
    <dgm:pt modelId="{4049B6AE-C11E-4031-A89D-2BE5A45FE44C}" type="parTrans" cxnId="{109987A7-38B8-43E7-922C-F34DC280AFC7}">
      <dgm:prSet/>
      <dgm:spPr/>
      <dgm:t>
        <a:bodyPr/>
        <a:lstStyle/>
        <a:p>
          <a:endParaRPr lang="en-US"/>
        </a:p>
      </dgm:t>
    </dgm:pt>
    <dgm:pt modelId="{9DDA7683-BBB2-42AA-B714-1BBFF8A59274}" type="sibTrans" cxnId="{109987A7-38B8-43E7-922C-F34DC280AFC7}">
      <dgm:prSet/>
      <dgm:spPr/>
      <dgm:t>
        <a:bodyPr/>
        <a:lstStyle/>
        <a:p>
          <a:endParaRPr lang="en-US"/>
        </a:p>
      </dgm:t>
    </dgm:pt>
    <dgm:pt modelId="{8CC08C76-AB7C-4CE0-9EF1-353917EA8915}">
      <dgm:prSet/>
      <dgm:spPr/>
      <dgm:t>
        <a:bodyPr/>
        <a:lstStyle/>
        <a:p>
          <a:r>
            <a:rPr lang="en-US"/>
            <a:t>Molhar e aplicar “desmoldante” nas formas antes das armaduras</a:t>
          </a:r>
        </a:p>
      </dgm:t>
    </dgm:pt>
    <dgm:pt modelId="{07FB536D-FF5B-4B70-AAF4-195E1904BA41}" type="parTrans" cxnId="{47121C78-C821-49CE-84A9-9593C87273F0}">
      <dgm:prSet/>
      <dgm:spPr/>
      <dgm:t>
        <a:bodyPr/>
        <a:lstStyle/>
        <a:p>
          <a:endParaRPr lang="en-US"/>
        </a:p>
      </dgm:t>
    </dgm:pt>
    <dgm:pt modelId="{13733EB8-3FEC-4465-B374-4A7DEC7338CD}" type="sibTrans" cxnId="{47121C78-C821-49CE-84A9-9593C87273F0}">
      <dgm:prSet/>
      <dgm:spPr/>
      <dgm:t>
        <a:bodyPr/>
        <a:lstStyle/>
        <a:p>
          <a:endParaRPr lang="en-US"/>
        </a:p>
      </dgm:t>
    </dgm:pt>
    <dgm:pt modelId="{B97035CF-9FBF-45EB-87FE-477376BFFA4E}" type="pres">
      <dgm:prSet presAssocID="{8BB03B57-29C2-4727-9F64-C389161CC19B}" presName="Name0" presStyleCnt="0">
        <dgm:presLayoutVars>
          <dgm:dir/>
          <dgm:resizeHandles/>
        </dgm:presLayoutVars>
      </dgm:prSet>
      <dgm:spPr/>
    </dgm:pt>
    <dgm:pt modelId="{93057631-C0B1-47CF-A7CA-034EB267BA28}" type="pres">
      <dgm:prSet presAssocID="{2128CA92-6412-41E3-9509-0CB7CE1E4120}" presName="compNode" presStyleCnt="0"/>
      <dgm:spPr/>
    </dgm:pt>
    <dgm:pt modelId="{BD1708D6-CE76-40FD-AD42-32573BD15BCB}" type="pres">
      <dgm:prSet presAssocID="{2128CA92-6412-41E3-9509-0CB7CE1E4120}" presName="dummyConnPt" presStyleCnt="0"/>
      <dgm:spPr/>
    </dgm:pt>
    <dgm:pt modelId="{EA33F832-A8CE-42FC-AEB2-34462960D8E2}" type="pres">
      <dgm:prSet presAssocID="{2128CA92-6412-41E3-9509-0CB7CE1E4120}" presName="node" presStyleLbl="node1" presStyleIdx="0" presStyleCnt="9">
        <dgm:presLayoutVars>
          <dgm:bulletEnabled val="1"/>
        </dgm:presLayoutVars>
      </dgm:prSet>
      <dgm:spPr/>
    </dgm:pt>
    <dgm:pt modelId="{F635231E-C383-4C65-A070-17931BEDACD2}" type="pres">
      <dgm:prSet presAssocID="{2878BD5D-5775-4970-B6DF-3D8680F076EE}" presName="sibTrans" presStyleLbl="bgSibTrans2D1" presStyleIdx="0" presStyleCnt="8"/>
      <dgm:spPr/>
    </dgm:pt>
    <dgm:pt modelId="{E108AFA8-25A0-4434-8F82-E003E6FC74EE}" type="pres">
      <dgm:prSet presAssocID="{419C6867-B7F1-47D9-B896-C06ADE976964}" presName="compNode" presStyleCnt="0"/>
      <dgm:spPr/>
    </dgm:pt>
    <dgm:pt modelId="{917B7A58-A649-46CD-B2B4-40209A7BDC84}" type="pres">
      <dgm:prSet presAssocID="{419C6867-B7F1-47D9-B896-C06ADE976964}" presName="dummyConnPt" presStyleCnt="0"/>
      <dgm:spPr/>
    </dgm:pt>
    <dgm:pt modelId="{D540657B-8AC9-4677-8427-010EDD5C2CB5}" type="pres">
      <dgm:prSet presAssocID="{419C6867-B7F1-47D9-B896-C06ADE976964}" presName="node" presStyleLbl="node1" presStyleIdx="1" presStyleCnt="9">
        <dgm:presLayoutVars>
          <dgm:bulletEnabled val="1"/>
        </dgm:presLayoutVars>
      </dgm:prSet>
      <dgm:spPr/>
    </dgm:pt>
    <dgm:pt modelId="{FAF20C23-9E4F-4A18-809B-6EE34B77842F}" type="pres">
      <dgm:prSet presAssocID="{C029D6B5-2A23-43CB-845E-01AEE64CFB73}" presName="sibTrans" presStyleLbl="bgSibTrans2D1" presStyleIdx="1" presStyleCnt="8"/>
      <dgm:spPr/>
    </dgm:pt>
    <dgm:pt modelId="{9A6DF878-EFDE-4B47-97E3-622B1BADD280}" type="pres">
      <dgm:prSet presAssocID="{E0A9B10E-0630-49E1-8B5C-E27ABDCC359F}" presName="compNode" presStyleCnt="0"/>
      <dgm:spPr/>
    </dgm:pt>
    <dgm:pt modelId="{210AE2CF-9871-4039-B7D2-5A830B118BB5}" type="pres">
      <dgm:prSet presAssocID="{E0A9B10E-0630-49E1-8B5C-E27ABDCC359F}" presName="dummyConnPt" presStyleCnt="0"/>
      <dgm:spPr/>
    </dgm:pt>
    <dgm:pt modelId="{55F0F1FD-2286-4994-B77F-1554D308DF23}" type="pres">
      <dgm:prSet presAssocID="{E0A9B10E-0630-49E1-8B5C-E27ABDCC359F}" presName="node" presStyleLbl="node1" presStyleIdx="2" presStyleCnt="9">
        <dgm:presLayoutVars>
          <dgm:bulletEnabled val="1"/>
        </dgm:presLayoutVars>
      </dgm:prSet>
      <dgm:spPr/>
    </dgm:pt>
    <dgm:pt modelId="{75984A03-EBA3-4DE5-A129-4A5E237D4C6E}" type="pres">
      <dgm:prSet presAssocID="{2F57A648-1D35-4C39-A150-1B4B0B91CD69}" presName="sibTrans" presStyleLbl="bgSibTrans2D1" presStyleIdx="2" presStyleCnt="8"/>
      <dgm:spPr/>
    </dgm:pt>
    <dgm:pt modelId="{73CBB899-8E06-4A79-B8F9-EC62DA55E3BA}" type="pres">
      <dgm:prSet presAssocID="{0CFFBDCF-0F97-422D-9837-C61407905EDA}" presName="compNode" presStyleCnt="0"/>
      <dgm:spPr/>
    </dgm:pt>
    <dgm:pt modelId="{510AFFC4-40D8-4CE3-AC5D-0109F8985F98}" type="pres">
      <dgm:prSet presAssocID="{0CFFBDCF-0F97-422D-9837-C61407905EDA}" presName="dummyConnPt" presStyleCnt="0"/>
      <dgm:spPr/>
    </dgm:pt>
    <dgm:pt modelId="{87CEC8FB-957E-4D43-92F6-5FFB12DFE312}" type="pres">
      <dgm:prSet presAssocID="{0CFFBDCF-0F97-422D-9837-C61407905EDA}" presName="node" presStyleLbl="node1" presStyleIdx="3" presStyleCnt="9">
        <dgm:presLayoutVars>
          <dgm:bulletEnabled val="1"/>
        </dgm:presLayoutVars>
      </dgm:prSet>
      <dgm:spPr/>
    </dgm:pt>
    <dgm:pt modelId="{432C8800-5BF2-4230-9345-954AB3C7F981}" type="pres">
      <dgm:prSet presAssocID="{15CCF44E-AAED-4705-89C2-9D0B845E96E8}" presName="sibTrans" presStyleLbl="bgSibTrans2D1" presStyleIdx="3" presStyleCnt="8"/>
      <dgm:spPr/>
    </dgm:pt>
    <dgm:pt modelId="{9B28AEE5-D0AB-4D2D-B224-645FFDEE1901}" type="pres">
      <dgm:prSet presAssocID="{576A0BFB-D700-4D2D-A647-81448B927243}" presName="compNode" presStyleCnt="0"/>
      <dgm:spPr/>
    </dgm:pt>
    <dgm:pt modelId="{8880B273-6C11-4568-B48D-7CDAB5DDDE44}" type="pres">
      <dgm:prSet presAssocID="{576A0BFB-D700-4D2D-A647-81448B927243}" presName="dummyConnPt" presStyleCnt="0"/>
      <dgm:spPr/>
    </dgm:pt>
    <dgm:pt modelId="{1FDAFA0A-0F01-485E-8A91-80FF7E295449}" type="pres">
      <dgm:prSet presAssocID="{576A0BFB-D700-4D2D-A647-81448B927243}" presName="node" presStyleLbl="node1" presStyleIdx="4" presStyleCnt="9">
        <dgm:presLayoutVars>
          <dgm:bulletEnabled val="1"/>
        </dgm:presLayoutVars>
      </dgm:prSet>
      <dgm:spPr/>
    </dgm:pt>
    <dgm:pt modelId="{27F13890-B1EC-4B28-B8B8-BF205827E666}" type="pres">
      <dgm:prSet presAssocID="{0E479142-FC06-4C6C-A3FB-FD2ACB4B720E}" presName="sibTrans" presStyleLbl="bgSibTrans2D1" presStyleIdx="4" presStyleCnt="8"/>
      <dgm:spPr/>
    </dgm:pt>
    <dgm:pt modelId="{6AA312EE-E388-45CD-88B5-9FEBF3EFC5B1}" type="pres">
      <dgm:prSet presAssocID="{EAC4A3C1-71B0-44C3-BE19-91B2A537A360}" presName="compNode" presStyleCnt="0"/>
      <dgm:spPr/>
    </dgm:pt>
    <dgm:pt modelId="{5171B44B-3570-4C66-9CF2-A1657AA72B6B}" type="pres">
      <dgm:prSet presAssocID="{EAC4A3C1-71B0-44C3-BE19-91B2A537A360}" presName="dummyConnPt" presStyleCnt="0"/>
      <dgm:spPr/>
    </dgm:pt>
    <dgm:pt modelId="{633CA9A7-8C3F-4DC3-AD4F-6240285AD1E1}" type="pres">
      <dgm:prSet presAssocID="{EAC4A3C1-71B0-44C3-BE19-91B2A537A360}" presName="node" presStyleLbl="node1" presStyleIdx="5" presStyleCnt="9">
        <dgm:presLayoutVars>
          <dgm:bulletEnabled val="1"/>
        </dgm:presLayoutVars>
      </dgm:prSet>
      <dgm:spPr/>
    </dgm:pt>
    <dgm:pt modelId="{07C464CC-70D0-404D-BBCE-751C7109A0C9}" type="pres">
      <dgm:prSet presAssocID="{DFBCD149-847A-48CF-ACB0-631DFCF22A75}" presName="sibTrans" presStyleLbl="bgSibTrans2D1" presStyleIdx="5" presStyleCnt="8"/>
      <dgm:spPr/>
    </dgm:pt>
    <dgm:pt modelId="{8726C13D-7FF8-434A-B12E-A5346B8CD410}" type="pres">
      <dgm:prSet presAssocID="{5FA4F580-BA29-47A6-83B8-4685F92FC337}" presName="compNode" presStyleCnt="0"/>
      <dgm:spPr/>
    </dgm:pt>
    <dgm:pt modelId="{98B6D745-FDB1-45AB-858D-746350A3ABCE}" type="pres">
      <dgm:prSet presAssocID="{5FA4F580-BA29-47A6-83B8-4685F92FC337}" presName="dummyConnPt" presStyleCnt="0"/>
      <dgm:spPr/>
    </dgm:pt>
    <dgm:pt modelId="{DDCCE8F0-36B5-4F15-8AB5-53269F549C62}" type="pres">
      <dgm:prSet presAssocID="{5FA4F580-BA29-47A6-83B8-4685F92FC337}" presName="node" presStyleLbl="node1" presStyleIdx="6" presStyleCnt="9">
        <dgm:presLayoutVars>
          <dgm:bulletEnabled val="1"/>
        </dgm:presLayoutVars>
      </dgm:prSet>
      <dgm:spPr/>
    </dgm:pt>
    <dgm:pt modelId="{E225B640-B8B8-4BEF-A854-FD66095C78CB}" type="pres">
      <dgm:prSet presAssocID="{DDEBD39E-B281-4DBC-85DE-0C4B4D1B0BB8}" presName="sibTrans" presStyleLbl="bgSibTrans2D1" presStyleIdx="6" presStyleCnt="8"/>
      <dgm:spPr/>
    </dgm:pt>
    <dgm:pt modelId="{CA277180-B4F5-45CA-8797-FEC57372819D}" type="pres">
      <dgm:prSet presAssocID="{5974F360-9E7B-4582-96E6-89E9A9489B05}" presName="compNode" presStyleCnt="0"/>
      <dgm:spPr/>
    </dgm:pt>
    <dgm:pt modelId="{AD76478D-2B42-48C9-8508-80BAA7E83CDE}" type="pres">
      <dgm:prSet presAssocID="{5974F360-9E7B-4582-96E6-89E9A9489B05}" presName="dummyConnPt" presStyleCnt="0"/>
      <dgm:spPr/>
    </dgm:pt>
    <dgm:pt modelId="{B924E0B2-9C73-47FF-9D0F-7C796DCF1CB1}" type="pres">
      <dgm:prSet presAssocID="{5974F360-9E7B-4582-96E6-89E9A9489B05}" presName="node" presStyleLbl="node1" presStyleIdx="7" presStyleCnt="9">
        <dgm:presLayoutVars>
          <dgm:bulletEnabled val="1"/>
        </dgm:presLayoutVars>
      </dgm:prSet>
      <dgm:spPr/>
    </dgm:pt>
    <dgm:pt modelId="{3158FFE5-AB5B-481B-9806-73F93B5053C8}" type="pres">
      <dgm:prSet presAssocID="{9DDA7683-BBB2-42AA-B714-1BBFF8A59274}" presName="sibTrans" presStyleLbl="bgSibTrans2D1" presStyleIdx="7" presStyleCnt="8"/>
      <dgm:spPr/>
    </dgm:pt>
    <dgm:pt modelId="{329E16C0-F907-495B-9668-EB5526C00A0B}" type="pres">
      <dgm:prSet presAssocID="{8CC08C76-AB7C-4CE0-9EF1-353917EA8915}" presName="compNode" presStyleCnt="0"/>
      <dgm:spPr/>
    </dgm:pt>
    <dgm:pt modelId="{CA812040-AA98-4D46-BBE7-6341AF304BB3}" type="pres">
      <dgm:prSet presAssocID="{8CC08C76-AB7C-4CE0-9EF1-353917EA8915}" presName="dummyConnPt" presStyleCnt="0"/>
      <dgm:spPr/>
    </dgm:pt>
    <dgm:pt modelId="{75756F57-AD80-48C4-B6FA-CA2F227E4F1E}" type="pres">
      <dgm:prSet presAssocID="{8CC08C76-AB7C-4CE0-9EF1-353917EA8915}" presName="node" presStyleLbl="node1" presStyleIdx="8" presStyleCnt="9">
        <dgm:presLayoutVars>
          <dgm:bulletEnabled val="1"/>
        </dgm:presLayoutVars>
      </dgm:prSet>
      <dgm:spPr/>
    </dgm:pt>
  </dgm:ptLst>
  <dgm:cxnLst>
    <dgm:cxn modelId="{EE2E9004-8181-4EA3-BC9A-4BD656A4511F}" srcId="{8BB03B57-29C2-4727-9F64-C389161CC19B}" destId="{5FA4F580-BA29-47A6-83B8-4685F92FC337}" srcOrd="6" destOrd="0" parTransId="{8C634061-451F-4841-9605-0B06959C0A66}" sibTransId="{DDEBD39E-B281-4DBC-85DE-0C4B4D1B0BB8}"/>
    <dgm:cxn modelId="{A7724012-3AA5-4F0F-9207-024E1FA413A2}" type="presOf" srcId="{2128CA92-6412-41E3-9509-0CB7CE1E4120}" destId="{EA33F832-A8CE-42FC-AEB2-34462960D8E2}" srcOrd="0" destOrd="0" presId="urn:microsoft.com/office/officeart/2005/8/layout/bProcess4"/>
    <dgm:cxn modelId="{93A3D01D-A80D-4C76-8AF2-8EF62C62809B}" srcId="{8BB03B57-29C2-4727-9F64-C389161CC19B}" destId="{2128CA92-6412-41E3-9509-0CB7CE1E4120}" srcOrd="0" destOrd="0" parTransId="{7302D2B8-B143-4A23-BB21-5BBF4A4D8FF7}" sibTransId="{2878BD5D-5775-4970-B6DF-3D8680F076EE}"/>
    <dgm:cxn modelId="{0C31BE29-B5DA-4B89-A988-EA4B65809F82}" type="presOf" srcId="{5FA4F580-BA29-47A6-83B8-4685F92FC337}" destId="{DDCCE8F0-36B5-4F15-8AB5-53269F549C62}" srcOrd="0" destOrd="0" presId="urn:microsoft.com/office/officeart/2005/8/layout/bProcess4"/>
    <dgm:cxn modelId="{4475E42D-8758-4A22-8424-BE061C75EB52}" type="presOf" srcId="{5974F360-9E7B-4582-96E6-89E9A9489B05}" destId="{B924E0B2-9C73-47FF-9D0F-7C796DCF1CB1}" srcOrd="0" destOrd="0" presId="urn:microsoft.com/office/officeart/2005/8/layout/bProcess4"/>
    <dgm:cxn modelId="{0BC1015D-1FDF-459E-A192-4AE48D2129CB}" type="presOf" srcId="{576A0BFB-D700-4D2D-A647-81448B927243}" destId="{1FDAFA0A-0F01-485E-8A91-80FF7E295449}" srcOrd="0" destOrd="0" presId="urn:microsoft.com/office/officeart/2005/8/layout/bProcess4"/>
    <dgm:cxn modelId="{04B9D45E-213F-4C60-8A43-32532C2149E3}" srcId="{8BB03B57-29C2-4727-9F64-C389161CC19B}" destId="{0CFFBDCF-0F97-422D-9837-C61407905EDA}" srcOrd="3" destOrd="0" parTransId="{A6859582-72F1-4D88-B40A-BE8A45FB09BD}" sibTransId="{15CCF44E-AAED-4705-89C2-9D0B845E96E8}"/>
    <dgm:cxn modelId="{50BC0B67-57B8-40E6-AE64-8C5A09FC190F}" type="presOf" srcId="{2F57A648-1D35-4C39-A150-1B4B0B91CD69}" destId="{75984A03-EBA3-4DE5-A129-4A5E237D4C6E}" srcOrd="0" destOrd="0" presId="urn:microsoft.com/office/officeart/2005/8/layout/bProcess4"/>
    <dgm:cxn modelId="{3AF93769-F12F-4414-B197-DC20BC64CFBB}" type="presOf" srcId="{E0A9B10E-0630-49E1-8B5C-E27ABDCC359F}" destId="{55F0F1FD-2286-4994-B77F-1554D308DF23}" srcOrd="0" destOrd="0" presId="urn:microsoft.com/office/officeart/2005/8/layout/bProcess4"/>
    <dgm:cxn modelId="{304B5D51-C363-40D1-8153-F90E450D7AF3}" type="presOf" srcId="{0CFFBDCF-0F97-422D-9837-C61407905EDA}" destId="{87CEC8FB-957E-4D43-92F6-5FFB12DFE312}" srcOrd="0" destOrd="0" presId="urn:microsoft.com/office/officeart/2005/8/layout/bProcess4"/>
    <dgm:cxn modelId="{F33F8D51-FCF3-4DEE-B191-A0BF900E0C49}" type="presOf" srcId="{C029D6B5-2A23-43CB-845E-01AEE64CFB73}" destId="{FAF20C23-9E4F-4A18-809B-6EE34B77842F}" srcOrd="0" destOrd="0" presId="urn:microsoft.com/office/officeart/2005/8/layout/bProcess4"/>
    <dgm:cxn modelId="{00A9D155-3145-40B6-8F88-D6B324A08B83}" type="presOf" srcId="{8CC08C76-AB7C-4CE0-9EF1-353917EA8915}" destId="{75756F57-AD80-48C4-B6FA-CA2F227E4F1E}" srcOrd="0" destOrd="0" presId="urn:microsoft.com/office/officeart/2005/8/layout/bProcess4"/>
    <dgm:cxn modelId="{47121C78-C821-49CE-84A9-9593C87273F0}" srcId="{8BB03B57-29C2-4727-9F64-C389161CC19B}" destId="{8CC08C76-AB7C-4CE0-9EF1-353917EA8915}" srcOrd="8" destOrd="0" parTransId="{07FB536D-FF5B-4B70-AAF4-195E1904BA41}" sibTransId="{13733EB8-3FEC-4465-B374-4A7DEC7338CD}"/>
    <dgm:cxn modelId="{C8C49B7F-236A-45BC-9445-54AFDC69B4B2}" type="presOf" srcId="{DDEBD39E-B281-4DBC-85DE-0C4B4D1B0BB8}" destId="{E225B640-B8B8-4BEF-A854-FD66095C78CB}" srcOrd="0" destOrd="0" presId="urn:microsoft.com/office/officeart/2005/8/layout/bProcess4"/>
    <dgm:cxn modelId="{811F47A2-31F0-4321-AD9B-F3774EA0A939}" type="presOf" srcId="{9DDA7683-BBB2-42AA-B714-1BBFF8A59274}" destId="{3158FFE5-AB5B-481B-9806-73F93B5053C8}" srcOrd="0" destOrd="0" presId="urn:microsoft.com/office/officeart/2005/8/layout/bProcess4"/>
    <dgm:cxn modelId="{3367E0A5-8CF6-446A-A028-B23F785D511C}" type="presOf" srcId="{2878BD5D-5775-4970-B6DF-3D8680F076EE}" destId="{F635231E-C383-4C65-A070-17931BEDACD2}" srcOrd="0" destOrd="0" presId="urn:microsoft.com/office/officeart/2005/8/layout/bProcess4"/>
    <dgm:cxn modelId="{109987A7-38B8-43E7-922C-F34DC280AFC7}" srcId="{8BB03B57-29C2-4727-9F64-C389161CC19B}" destId="{5974F360-9E7B-4582-96E6-89E9A9489B05}" srcOrd="7" destOrd="0" parTransId="{4049B6AE-C11E-4031-A89D-2BE5A45FE44C}" sibTransId="{9DDA7683-BBB2-42AA-B714-1BBFF8A59274}"/>
    <dgm:cxn modelId="{7661ADA9-74CE-4888-8F0B-7E5F4BFFEC70}" srcId="{8BB03B57-29C2-4727-9F64-C389161CC19B}" destId="{EAC4A3C1-71B0-44C3-BE19-91B2A537A360}" srcOrd="5" destOrd="0" parTransId="{2B4AAE5B-1E21-4691-9B6F-E2EB58A7890A}" sibTransId="{DFBCD149-847A-48CF-ACB0-631DFCF22A75}"/>
    <dgm:cxn modelId="{986E41B9-222B-4786-A1A3-FC035E68A430}" type="presOf" srcId="{0E479142-FC06-4C6C-A3FB-FD2ACB4B720E}" destId="{27F13890-B1EC-4B28-B8B8-BF205827E666}" srcOrd="0" destOrd="0" presId="urn:microsoft.com/office/officeart/2005/8/layout/bProcess4"/>
    <dgm:cxn modelId="{389526BD-124D-4D5E-9F8E-9687A744AE25}" type="presOf" srcId="{DFBCD149-847A-48CF-ACB0-631DFCF22A75}" destId="{07C464CC-70D0-404D-BBCE-751C7109A0C9}" srcOrd="0" destOrd="0" presId="urn:microsoft.com/office/officeart/2005/8/layout/bProcess4"/>
    <dgm:cxn modelId="{F3D1FBBD-FBB7-49DC-B824-7FDA10ECCD8B}" srcId="{8BB03B57-29C2-4727-9F64-C389161CC19B}" destId="{576A0BFB-D700-4D2D-A647-81448B927243}" srcOrd="4" destOrd="0" parTransId="{D76D6614-C024-45AA-814F-84FB27A0199D}" sibTransId="{0E479142-FC06-4C6C-A3FB-FD2ACB4B720E}"/>
    <dgm:cxn modelId="{185C96BF-F2B4-497E-AA62-590818272DB8}" type="presOf" srcId="{15CCF44E-AAED-4705-89C2-9D0B845E96E8}" destId="{432C8800-5BF2-4230-9345-954AB3C7F981}" srcOrd="0" destOrd="0" presId="urn:microsoft.com/office/officeart/2005/8/layout/bProcess4"/>
    <dgm:cxn modelId="{213806C1-EF8F-4E4D-B062-433BE75F090D}" srcId="{8BB03B57-29C2-4727-9F64-C389161CC19B}" destId="{E0A9B10E-0630-49E1-8B5C-E27ABDCC359F}" srcOrd="2" destOrd="0" parTransId="{9AD7BB51-BCA7-4889-85B2-F3F335EDCAD6}" sibTransId="{2F57A648-1D35-4C39-A150-1B4B0B91CD69}"/>
    <dgm:cxn modelId="{283B2ACF-3A2B-4D7C-9C1D-B11B08CF4BBD}" type="presOf" srcId="{8BB03B57-29C2-4727-9F64-C389161CC19B}" destId="{B97035CF-9FBF-45EB-87FE-477376BFFA4E}" srcOrd="0" destOrd="0" presId="urn:microsoft.com/office/officeart/2005/8/layout/bProcess4"/>
    <dgm:cxn modelId="{B3D344D2-73EB-4EEC-9954-B4B3E6DA35DE}" type="presOf" srcId="{EAC4A3C1-71B0-44C3-BE19-91B2A537A360}" destId="{633CA9A7-8C3F-4DC3-AD4F-6240285AD1E1}" srcOrd="0" destOrd="0" presId="urn:microsoft.com/office/officeart/2005/8/layout/bProcess4"/>
    <dgm:cxn modelId="{32C39FD6-A208-4E29-AA98-7F0A93DA025F}" type="presOf" srcId="{419C6867-B7F1-47D9-B896-C06ADE976964}" destId="{D540657B-8AC9-4677-8427-010EDD5C2CB5}" srcOrd="0" destOrd="0" presId="urn:microsoft.com/office/officeart/2005/8/layout/bProcess4"/>
    <dgm:cxn modelId="{A022C6FA-4415-4B00-A1BA-AF5B86B817F8}" srcId="{8BB03B57-29C2-4727-9F64-C389161CC19B}" destId="{419C6867-B7F1-47D9-B896-C06ADE976964}" srcOrd="1" destOrd="0" parTransId="{BB7A6F73-9493-4545-8005-78BFF1189EBD}" sibTransId="{C029D6B5-2A23-43CB-845E-01AEE64CFB73}"/>
    <dgm:cxn modelId="{2EDEE2D6-3BE0-47D9-9EB4-CD2EC0758E79}" type="presParOf" srcId="{B97035CF-9FBF-45EB-87FE-477376BFFA4E}" destId="{93057631-C0B1-47CF-A7CA-034EB267BA28}" srcOrd="0" destOrd="0" presId="urn:microsoft.com/office/officeart/2005/8/layout/bProcess4"/>
    <dgm:cxn modelId="{567AF875-11E7-4210-B089-2531E341979A}" type="presParOf" srcId="{93057631-C0B1-47CF-A7CA-034EB267BA28}" destId="{BD1708D6-CE76-40FD-AD42-32573BD15BCB}" srcOrd="0" destOrd="0" presId="urn:microsoft.com/office/officeart/2005/8/layout/bProcess4"/>
    <dgm:cxn modelId="{7925062C-2A3D-447C-972E-6E8FBB991943}" type="presParOf" srcId="{93057631-C0B1-47CF-A7CA-034EB267BA28}" destId="{EA33F832-A8CE-42FC-AEB2-34462960D8E2}" srcOrd="1" destOrd="0" presId="urn:microsoft.com/office/officeart/2005/8/layout/bProcess4"/>
    <dgm:cxn modelId="{8F3A2A49-7E68-454E-A022-667537C796BC}" type="presParOf" srcId="{B97035CF-9FBF-45EB-87FE-477376BFFA4E}" destId="{F635231E-C383-4C65-A070-17931BEDACD2}" srcOrd="1" destOrd="0" presId="urn:microsoft.com/office/officeart/2005/8/layout/bProcess4"/>
    <dgm:cxn modelId="{B0FFE0EE-D0E8-4086-A834-D7372F5956ED}" type="presParOf" srcId="{B97035CF-9FBF-45EB-87FE-477376BFFA4E}" destId="{E108AFA8-25A0-4434-8F82-E003E6FC74EE}" srcOrd="2" destOrd="0" presId="urn:microsoft.com/office/officeart/2005/8/layout/bProcess4"/>
    <dgm:cxn modelId="{55170D8F-CD1A-4C46-BB50-86CFBC0FF85B}" type="presParOf" srcId="{E108AFA8-25A0-4434-8F82-E003E6FC74EE}" destId="{917B7A58-A649-46CD-B2B4-40209A7BDC84}" srcOrd="0" destOrd="0" presId="urn:microsoft.com/office/officeart/2005/8/layout/bProcess4"/>
    <dgm:cxn modelId="{B320FC7F-A8ED-4F81-9DC2-55F4E55D1614}" type="presParOf" srcId="{E108AFA8-25A0-4434-8F82-E003E6FC74EE}" destId="{D540657B-8AC9-4677-8427-010EDD5C2CB5}" srcOrd="1" destOrd="0" presId="urn:microsoft.com/office/officeart/2005/8/layout/bProcess4"/>
    <dgm:cxn modelId="{C25D9C85-DE14-4659-AB00-C7607D033403}" type="presParOf" srcId="{B97035CF-9FBF-45EB-87FE-477376BFFA4E}" destId="{FAF20C23-9E4F-4A18-809B-6EE34B77842F}" srcOrd="3" destOrd="0" presId="urn:microsoft.com/office/officeart/2005/8/layout/bProcess4"/>
    <dgm:cxn modelId="{3C43EE40-2A82-4A4F-A09F-CB686452F0C1}" type="presParOf" srcId="{B97035CF-9FBF-45EB-87FE-477376BFFA4E}" destId="{9A6DF878-EFDE-4B47-97E3-622B1BADD280}" srcOrd="4" destOrd="0" presId="urn:microsoft.com/office/officeart/2005/8/layout/bProcess4"/>
    <dgm:cxn modelId="{76CA60B9-F479-43C1-9585-97B1F7BC5FAD}" type="presParOf" srcId="{9A6DF878-EFDE-4B47-97E3-622B1BADD280}" destId="{210AE2CF-9871-4039-B7D2-5A830B118BB5}" srcOrd="0" destOrd="0" presId="urn:microsoft.com/office/officeart/2005/8/layout/bProcess4"/>
    <dgm:cxn modelId="{F46BA3F1-26C4-485A-8DF6-4511DF8CCF23}" type="presParOf" srcId="{9A6DF878-EFDE-4B47-97E3-622B1BADD280}" destId="{55F0F1FD-2286-4994-B77F-1554D308DF23}" srcOrd="1" destOrd="0" presId="urn:microsoft.com/office/officeart/2005/8/layout/bProcess4"/>
    <dgm:cxn modelId="{9BE546F7-3940-4A40-8560-F79103E03CE9}" type="presParOf" srcId="{B97035CF-9FBF-45EB-87FE-477376BFFA4E}" destId="{75984A03-EBA3-4DE5-A129-4A5E237D4C6E}" srcOrd="5" destOrd="0" presId="urn:microsoft.com/office/officeart/2005/8/layout/bProcess4"/>
    <dgm:cxn modelId="{EE598AFA-4885-4195-9969-B9859418C342}" type="presParOf" srcId="{B97035CF-9FBF-45EB-87FE-477376BFFA4E}" destId="{73CBB899-8E06-4A79-B8F9-EC62DA55E3BA}" srcOrd="6" destOrd="0" presId="urn:microsoft.com/office/officeart/2005/8/layout/bProcess4"/>
    <dgm:cxn modelId="{EB6043CA-FE5D-41CC-8491-FC82916EB978}" type="presParOf" srcId="{73CBB899-8E06-4A79-B8F9-EC62DA55E3BA}" destId="{510AFFC4-40D8-4CE3-AC5D-0109F8985F98}" srcOrd="0" destOrd="0" presId="urn:microsoft.com/office/officeart/2005/8/layout/bProcess4"/>
    <dgm:cxn modelId="{E6149DD9-7F35-47DD-830A-F2A7F37380D8}" type="presParOf" srcId="{73CBB899-8E06-4A79-B8F9-EC62DA55E3BA}" destId="{87CEC8FB-957E-4D43-92F6-5FFB12DFE312}" srcOrd="1" destOrd="0" presId="urn:microsoft.com/office/officeart/2005/8/layout/bProcess4"/>
    <dgm:cxn modelId="{904FC953-C1B8-49BA-83F9-B1EE3C6F58FD}" type="presParOf" srcId="{B97035CF-9FBF-45EB-87FE-477376BFFA4E}" destId="{432C8800-5BF2-4230-9345-954AB3C7F981}" srcOrd="7" destOrd="0" presId="urn:microsoft.com/office/officeart/2005/8/layout/bProcess4"/>
    <dgm:cxn modelId="{9D4B8AEE-B35F-4B7B-9840-91967C661A73}" type="presParOf" srcId="{B97035CF-9FBF-45EB-87FE-477376BFFA4E}" destId="{9B28AEE5-D0AB-4D2D-B224-645FFDEE1901}" srcOrd="8" destOrd="0" presId="urn:microsoft.com/office/officeart/2005/8/layout/bProcess4"/>
    <dgm:cxn modelId="{71F73A1A-779A-40FF-A3C1-75EA01A43BE2}" type="presParOf" srcId="{9B28AEE5-D0AB-4D2D-B224-645FFDEE1901}" destId="{8880B273-6C11-4568-B48D-7CDAB5DDDE44}" srcOrd="0" destOrd="0" presId="urn:microsoft.com/office/officeart/2005/8/layout/bProcess4"/>
    <dgm:cxn modelId="{F024A070-F109-4E96-99BC-653C0DFAAF06}" type="presParOf" srcId="{9B28AEE5-D0AB-4D2D-B224-645FFDEE1901}" destId="{1FDAFA0A-0F01-485E-8A91-80FF7E295449}" srcOrd="1" destOrd="0" presId="urn:microsoft.com/office/officeart/2005/8/layout/bProcess4"/>
    <dgm:cxn modelId="{5C12CA4C-954C-4070-99F3-CFCD25EA030D}" type="presParOf" srcId="{B97035CF-9FBF-45EB-87FE-477376BFFA4E}" destId="{27F13890-B1EC-4B28-B8B8-BF205827E666}" srcOrd="9" destOrd="0" presId="urn:microsoft.com/office/officeart/2005/8/layout/bProcess4"/>
    <dgm:cxn modelId="{9DB1101E-EB19-43CE-9931-9B931AFCC24C}" type="presParOf" srcId="{B97035CF-9FBF-45EB-87FE-477376BFFA4E}" destId="{6AA312EE-E388-45CD-88B5-9FEBF3EFC5B1}" srcOrd="10" destOrd="0" presId="urn:microsoft.com/office/officeart/2005/8/layout/bProcess4"/>
    <dgm:cxn modelId="{2EF508D3-BB1B-44D3-A80F-466894C032F4}" type="presParOf" srcId="{6AA312EE-E388-45CD-88B5-9FEBF3EFC5B1}" destId="{5171B44B-3570-4C66-9CF2-A1657AA72B6B}" srcOrd="0" destOrd="0" presId="urn:microsoft.com/office/officeart/2005/8/layout/bProcess4"/>
    <dgm:cxn modelId="{98BA037A-FB6E-4F76-ADA4-124C2A9A05E7}" type="presParOf" srcId="{6AA312EE-E388-45CD-88B5-9FEBF3EFC5B1}" destId="{633CA9A7-8C3F-4DC3-AD4F-6240285AD1E1}" srcOrd="1" destOrd="0" presId="urn:microsoft.com/office/officeart/2005/8/layout/bProcess4"/>
    <dgm:cxn modelId="{DAB583EE-599A-4639-9DF8-9690BD663C85}" type="presParOf" srcId="{B97035CF-9FBF-45EB-87FE-477376BFFA4E}" destId="{07C464CC-70D0-404D-BBCE-751C7109A0C9}" srcOrd="11" destOrd="0" presId="urn:microsoft.com/office/officeart/2005/8/layout/bProcess4"/>
    <dgm:cxn modelId="{2F934D38-24D9-42EC-9E10-B7E2775DD838}" type="presParOf" srcId="{B97035CF-9FBF-45EB-87FE-477376BFFA4E}" destId="{8726C13D-7FF8-434A-B12E-A5346B8CD410}" srcOrd="12" destOrd="0" presId="urn:microsoft.com/office/officeart/2005/8/layout/bProcess4"/>
    <dgm:cxn modelId="{FA4910D0-FDE6-4513-8EFE-D59D374F22EF}" type="presParOf" srcId="{8726C13D-7FF8-434A-B12E-A5346B8CD410}" destId="{98B6D745-FDB1-45AB-858D-746350A3ABCE}" srcOrd="0" destOrd="0" presId="urn:microsoft.com/office/officeart/2005/8/layout/bProcess4"/>
    <dgm:cxn modelId="{E4AAF492-C48D-431B-93C0-34636C39F76B}" type="presParOf" srcId="{8726C13D-7FF8-434A-B12E-A5346B8CD410}" destId="{DDCCE8F0-36B5-4F15-8AB5-53269F549C62}" srcOrd="1" destOrd="0" presId="urn:microsoft.com/office/officeart/2005/8/layout/bProcess4"/>
    <dgm:cxn modelId="{BD19407E-D862-4450-84E1-0A412A55F213}" type="presParOf" srcId="{B97035CF-9FBF-45EB-87FE-477376BFFA4E}" destId="{E225B640-B8B8-4BEF-A854-FD66095C78CB}" srcOrd="13" destOrd="0" presId="urn:microsoft.com/office/officeart/2005/8/layout/bProcess4"/>
    <dgm:cxn modelId="{E84497DC-DCD6-4CFA-8452-540AC38D6759}" type="presParOf" srcId="{B97035CF-9FBF-45EB-87FE-477376BFFA4E}" destId="{CA277180-B4F5-45CA-8797-FEC57372819D}" srcOrd="14" destOrd="0" presId="urn:microsoft.com/office/officeart/2005/8/layout/bProcess4"/>
    <dgm:cxn modelId="{92779A86-22E8-42C4-8701-E6BDE590E7C1}" type="presParOf" srcId="{CA277180-B4F5-45CA-8797-FEC57372819D}" destId="{AD76478D-2B42-48C9-8508-80BAA7E83CDE}" srcOrd="0" destOrd="0" presId="urn:microsoft.com/office/officeart/2005/8/layout/bProcess4"/>
    <dgm:cxn modelId="{2CBCCD23-7CDB-478D-8CF7-BAA3957A653A}" type="presParOf" srcId="{CA277180-B4F5-45CA-8797-FEC57372819D}" destId="{B924E0B2-9C73-47FF-9D0F-7C796DCF1CB1}" srcOrd="1" destOrd="0" presId="urn:microsoft.com/office/officeart/2005/8/layout/bProcess4"/>
    <dgm:cxn modelId="{0BC69CEF-C704-4916-A207-F27F8CF67052}" type="presParOf" srcId="{B97035CF-9FBF-45EB-87FE-477376BFFA4E}" destId="{3158FFE5-AB5B-481B-9806-73F93B5053C8}" srcOrd="15" destOrd="0" presId="urn:microsoft.com/office/officeart/2005/8/layout/bProcess4"/>
    <dgm:cxn modelId="{B42DBD2F-D849-4DD8-A6D0-FED24FEB7C6F}" type="presParOf" srcId="{B97035CF-9FBF-45EB-87FE-477376BFFA4E}" destId="{329E16C0-F907-495B-9668-EB5526C00A0B}" srcOrd="16" destOrd="0" presId="urn:microsoft.com/office/officeart/2005/8/layout/bProcess4"/>
    <dgm:cxn modelId="{48BF7F92-4E2B-417C-B311-B010CE721B07}" type="presParOf" srcId="{329E16C0-F907-495B-9668-EB5526C00A0B}" destId="{CA812040-AA98-4D46-BBE7-6341AF304BB3}" srcOrd="0" destOrd="0" presId="urn:microsoft.com/office/officeart/2005/8/layout/bProcess4"/>
    <dgm:cxn modelId="{B9EBDE48-8F50-4FAF-9994-4FCCFE7D96FC}" type="presParOf" srcId="{329E16C0-F907-495B-9668-EB5526C00A0B}" destId="{75756F57-AD80-48C4-B6FA-CA2F227E4F1E}"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35231E-C383-4C65-A070-17931BEDACD2}">
      <dsp:nvSpPr>
        <dsp:cNvPr id="0" name=""/>
        <dsp:cNvSpPr/>
      </dsp:nvSpPr>
      <dsp:spPr>
        <a:xfrm rot="5400000">
          <a:off x="-279310" y="1395521"/>
          <a:ext cx="1242514" cy="150280"/>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A33F832-A8CE-42FC-AEB2-34462960D8E2}">
      <dsp:nvSpPr>
        <dsp:cNvPr id="0" name=""/>
        <dsp:cNvSpPr/>
      </dsp:nvSpPr>
      <dsp:spPr>
        <a:xfrm>
          <a:off x="3076" y="597459"/>
          <a:ext cx="1669788" cy="1001872"/>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Lançar concreto mais próximo da sua posição final</a:t>
          </a:r>
        </a:p>
      </dsp:txBody>
      <dsp:txXfrm>
        <a:off x="32420" y="626803"/>
        <a:ext cx="1611100" cy="943184"/>
      </dsp:txXfrm>
    </dsp:sp>
    <dsp:sp modelId="{FAF20C23-9E4F-4A18-809B-6EE34B77842F}">
      <dsp:nvSpPr>
        <dsp:cNvPr id="0" name=""/>
        <dsp:cNvSpPr/>
      </dsp:nvSpPr>
      <dsp:spPr>
        <a:xfrm rot="5400000">
          <a:off x="-279310" y="2647863"/>
          <a:ext cx="1242514" cy="150280"/>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540657B-8AC9-4677-8427-010EDD5C2CB5}">
      <dsp:nvSpPr>
        <dsp:cNvPr id="0" name=""/>
        <dsp:cNvSpPr/>
      </dsp:nvSpPr>
      <dsp:spPr>
        <a:xfrm>
          <a:off x="3076" y="1849800"/>
          <a:ext cx="1669788" cy="1001872"/>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Verificar os “pés” dos pilares</a:t>
          </a:r>
        </a:p>
      </dsp:txBody>
      <dsp:txXfrm>
        <a:off x="32420" y="1879144"/>
        <a:ext cx="1611100" cy="943184"/>
      </dsp:txXfrm>
    </dsp:sp>
    <dsp:sp modelId="{75984A03-EBA3-4DE5-A129-4A5E237D4C6E}">
      <dsp:nvSpPr>
        <dsp:cNvPr id="0" name=""/>
        <dsp:cNvSpPr/>
      </dsp:nvSpPr>
      <dsp:spPr>
        <a:xfrm>
          <a:off x="346860" y="3274033"/>
          <a:ext cx="2210992" cy="150280"/>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5F0F1FD-2286-4994-B77F-1554D308DF23}">
      <dsp:nvSpPr>
        <dsp:cNvPr id="0" name=""/>
        <dsp:cNvSpPr/>
      </dsp:nvSpPr>
      <dsp:spPr>
        <a:xfrm>
          <a:off x="3076" y="3102141"/>
          <a:ext cx="1669788" cy="1001872"/>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Não acumular concreto em pontos da forma</a:t>
          </a:r>
        </a:p>
      </dsp:txBody>
      <dsp:txXfrm>
        <a:off x="32420" y="3131485"/>
        <a:ext cx="1611100" cy="943184"/>
      </dsp:txXfrm>
    </dsp:sp>
    <dsp:sp modelId="{432C8800-5BF2-4230-9345-954AB3C7F981}">
      <dsp:nvSpPr>
        <dsp:cNvPr id="0" name=""/>
        <dsp:cNvSpPr/>
      </dsp:nvSpPr>
      <dsp:spPr>
        <a:xfrm rot="16200000">
          <a:off x="1941508" y="2647863"/>
          <a:ext cx="1242514" cy="150280"/>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7CEC8FB-957E-4D43-92F6-5FFB12DFE312}">
      <dsp:nvSpPr>
        <dsp:cNvPr id="0" name=""/>
        <dsp:cNvSpPr/>
      </dsp:nvSpPr>
      <dsp:spPr>
        <a:xfrm>
          <a:off x="2223894" y="3102141"/>
          <a:ext cx="1669788" cy="1001872"/>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Altura não deve ser superior a 2m, (NBR 6118)</a:t>
          </a:r>
        </a:p>
      </dsp:txBody>
      <dsp:txXfrm>
        <a:off x="2253238" y="3131485"/>
        <a:ext cx="1611100" cy="943184"/>
      </dsp:txXfrm>
    </dsp:sp>
    <dsp:sp modelId="{27F13890-B1EC-4B28-B8B8-BF205827E666}">
      <dsp:nvSpPr>
        <dsp:cNvPr id="0" name=""/>
        <dsp:cNvSpPr/>
      </dsp:nvSpPr>
      <dsp:spPr>
        <a:xfrm rot="16200000">
          <a:off x="1941508" y="1395521"/>
          <a:ext cx="1242514" cy="150280"/>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FDAFA0A-0F01-485E-8A91-80FF7E295449}">
      <dsp:nvSpPr>
        <dsp:cNvPr id="0" name=""/>
        <dsp:cNvSpPr/>
      </dsp:nvSpPr>
      <dsp:spPr>
        <a:xfrm>
          <a:off x="2223894" y="1849800"/>
          <a:ext cx="1669788" cy="1001872"/>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Alturas &gt;2m, usar janelas laterais, trombas, calhas, funis</a:t>
          </a:r>
        </a:p>
      </dsp:txBody>
      <dsp:txXfrm>
        <a:off x="2253238" y="1879144"/>
        <a:ext cx="1611100" cy="943184"/>
      </dsp:txXfrm>
    </dsp:sp>
    <dsp:sp modelId="{07C464CC-70D0-404D-BBCE-751C7109A0C9}">
      <dsp:nvSpPr>
        <dsp:cNvPr id="0" name=""/>
        <dsp:cNvSpPr/>
      </dsp:nvSpPr>
      <dsp:spPr>
        <a:xfrm>
          <a:off x="2567678" y="769351"/>
          <a:ext cx="2210992" cy="150280"/>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33CA9A7-8C3F-4DC3-AD4F-6240285AD1E1}">
      <dsp:nvSpPr>
        <dsp:cNvPr id="0" name=""/>
        <dsp:cNvSpPr/>
      </dsp:nvSpPr>
      <dsp:spPr>
        <a:xfrm>
          <a:off x="2223894" y="597459"/>
          <a:ext cx="1669788" cy="1001872"/>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Cuidados sob temperatura inferior a 10ºC e superior a 35ºC</a:t>
          </a:r>
        </a:p>
      </dsp:txBody>
      <dsp:txXfrm>
        <a:off x="2253238" y="626803"/>
        <a:ext cx="1611100" cy="943184"/>
      </dsp:txXfrm>
    </dsp:sp>
    <dsp:sp modelId="{E225B640-B8B8-4BEF-A854-FD66095C78CB}">
      <dsp:nvSpPr>
        <dsp:cNvPr id="0" name=""/>
        <dsp:cNvSpPr/>
      </dsp:nvSpPr>
      <dsp:spPr>
        <a:xfrm rot="5400000">
          <a:off x="4162326" y="1395521"/>
          <a:ext cx="1242514" cy="150280"/>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DCCE8F0-36B5-4F15-8AB5-53269F549C62}">
      <dsp:nvSpPr>
        <dsp:cNvPr id="0" name=""/>
        <dsp:cNvSpPr/>
      </dsp:nvSpPr>
      <dsp:spPr>
        <a:xfrm>
          <a:off x="4444713" y="597459"/>
          <a:ext cx="1669788" cy="1001872"/>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Transporte horizontal inferior a 60m - segregação</a:t>
          </a:r>
        </a:p>
      </dsp:txBody>
      <dsp:txXfrm>
        <a:off x="4474057" y="626803"/>
        <a:ext cx="1611100" cy="943184"/>
      </dsp:txXfrm>
    </dsp:sp>
    <dsp:sp modelId="{3158FFE5-AB5B-481B-9806-73F93B5053C8}">
      <dsp:nvSpPr>
        <dsp:cNvPr id="0" name=""/>
        <dsp:cNvSpPr/>
      </dsp:nvSpPr>
      <dsp:spPr>
        <a:xfrm rot="5400000">
          <a:off x="4162326" y="2647863"/>
          <a:ext cx="1242514" cy="150280"/>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924E0B2-9C73-47FF-9D0F-7C796DCF1CB1}">
      <dsp:nvSpPr>
        <dsp:cNvPr id="0" name=""/>
        <dsp:cNvSpPr/>
      </dsp:nvSpPr>
      <dsp:spPr>
        <a:xfrm>
          <a:off x="4444713" y="1849800"/>
          <a:ext cx="1669788" cy="1001872"/>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Abatimento “</a:t>
          </a:r>
          <a:r>
            <a:rPr lang="en-US" sz="1500" i="1" kern="1200"/>
            <a:t>slump</a:t>
          </a:r>
          <a:r>
            <a:rPr lang="en-US" sz="1500" kern="1200"/>
            <a:t>” de acordo com a dificuldade</a:t>
          </a:r>
        </a:p>
      </dsp:txBody>
      <dsp:txXfrm>
        <a:off x="4474057" y="1879144"/>
        <a:ext cx="1611100" cy="943184"/>
      </dsp:txXfrm>
    </dsp:sp>
    <dsp:sp modelId="{75756F57-AD80-48C4-B6FA-CA2F227E4F1E}">
      <dsp:nvSpPr>
        <dsp:cNvPr id="0" name=""/>
        <dsp:cNvSpPr/>
      </dsp:nvSpPr>
      <dsp:spPr>
        <a:xfrm>
          <a:off x="4444713" y="3102141"/>
          <a:ext cx="1669788" cy="1001872"/>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Molhar e aplicar “desmoldante” nas formas antes das armaduras</a:t>
          </a:r>
        </a:p>
      </dsp:txBody>
      <dsp:txXfrm>
        <a:off x="4474057" y="3131485"/>
        <a:ext cx="1611100" cy="943184"/>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F823EB-06D8-4F37-AACA-8EF51CCB497D}" type="datetimeFigureOut">
              <a:rPr lang="pt-BR" smtClean="0"/>
              <a:t>20/03/2024</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D3C56F-179A-4AB3-8DB4-8F1591646C01}" type="slidenum">
              <a:rPr lang="pt-BR" smtClean="0"/>
              <a:t>‹nº›</a:t>
            </a:fld>
            <a:endParaRPr lang="pt-BR"/>
          </a:p>
        </p:txBody>
      </p:sp>
    </p:spTree>
    <p:extLst>
      <p:ext uri="{BB962C8B-B14F-4D97-AF65-F5344CB8AC3E}">
        <p14:creationId xmlns:p14="http://schemas.microsoft.com/office/powerpoint/2010/main" val="4173336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pt-BR"/>
              <a:t>Clique para editar o título mestre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E53A9C26-D862-418B-A1C1-6023D0099B14}" type="datetimeFigureOut">
              <a:rPr lang="pt-BR" smtClean="0"/>
              <a:t>20/03/2024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B5D52FD-898F-4D08-9F94-913379F0132D}" type="slidenum">
              <a:rPr lang="pt-BR" smtClean="0"/>
              <a:t>‹nº›</a:t>
            </a:fld>
            <a:endParaRPr lang="pt-BR"/>
          </a:p>
        </p:txBody>
      </p:sp>
    </p:spTree>
    <p:extLst>
      <p:ext uri="{BB962C8B-B14F-4D97-AF65-F5344CB8AC3E}">
        <p14:creationId xmlns:p14="http://schemas.microsoft.com/office/powerpoint/2010/main" val="422578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Date Placeholder 4"/>
          <p:cNvSpPr>
            <a:spLocks noGrp="1"/>
          </p:cNvSpPr>
          <p:nvPr>
            <p:ph type="dt" sz="half" idx="10"/>
          </p:nvPr>
        </p:nvSpPr>
        <p:spPr/>
        <p:txBody>
          <a:bodyPr/>
          <a:lstStyle/>
          <a:p>
            <a:fld id="{E53A9C26-D862-418B-A1C1-6023D0099B14}" type="datetimeFigureOut">
              <a:rPr lang="pt-BR" smtClean="0"/>
              <a:t>20/03/2024</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B5D52FD-898F-4D08-9F94-913379F0132D}" type="slidenum">
              <a:rPr lang="pt-BR" smtClean="0"/>
              <a:t>‹nº›</a:t>
            </a:fld>
            <a:endParaRPr lang="pt-BR"/>
          </a:p>
        </p:txBody>
      </p:sp>
    </p:spTree>
    <p:extLst>
      <p:ext uri="{BB962C8B-B14F-4D97-AF65-F5344CB8AC3E}">
        <p14:creationId xmlns:p14="http://schemas.microsoft.com/office/powerpoint/2010/main" val="266911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pt-BR"/>
              <a:t>Clique para editar o título mestre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Date Placeholder 4"/>
          <p:cNvSpPr>
            <a:spLocks noGrp="1"/>
          </p:cNvSpPr>
          <p:nvPr>
            <p:ph type="dt" sz="half" idx="10"/>
          </p:nvPr>
        </p:nvSpPr>
        <p:spPr/>
        <p:txBody>
          <a:bodyPr/>
          <a:lstStyle/>
          <a:p>
            <a:fld id="{E53A9C26-D862-418B-A1C1-6023D0099B14}" type="datetimeFigureOut">
              <a:rPr lang="pt-BR" smtClean="0"/>
              <a:t>20/03/2024</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B5D52FD-898F-4D08-9F94-913379F0132D}" type="slidenum">
              <a:rPr lang="pt-BR" smtClean="0"/>
              <a:t>‹nº›</a:t>
            </a:fld>
            <a:endParaRPr lang="pt-BR"/>
          </a:p>
        </p:txBody>
      </p:sp>
    </p:spTree>
    <p:extLst>
      <p:ext uri="{BB962C8B-B14F-4D97-AF65-F5344CB8AC3E}">
        <p14:creationId xmlns:p14="http://schemas.microsoft.com/office/powerpoint/2010/main" val="3400674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pt-BR"/>
              <a:t>Clique para editar o título mestre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Date Placeholder 4"/>
          <p:cNvSpPr>
            <a:spLocks noGrp="1"/>
          </p:cNvSpPr>
          <p:nvPr>
            <p:ph type="dt" sz="half" idx="10"/>
          </p:nvPr>
        </p:nvSpPr>
        <p:spPr/>
        <p:txBody>
          <a:bodyPr/>
          <a:lstStyle/>
          <a:p>
            <a:fld id="{E53A9C26-D862-418B-A1C1-6023D0099B14}" type="datetimeFigureOut">
              <a:rPr lang="pt-BR" smtClean="0"/>
              <a:t>20/03/2024</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B5D52FD-898F-4D08-9F94-913379F0132D}" type="slidenum">
              <a:rPr lang="pt-BR" smtClean="0"/>
              <a:t>‹nº›</a:t>
            </a:fld>
            <a:endParaRPr lang="pt-BR"/>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7614934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pt-BR"/>
              <a:t>Clique para editar o título mestre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Date Placeholder 4"/>
          <p:cNvSpPr>
            <a:spLocks noGrp="1"/>
          </p:cNvSpPr>
          <p:nvPr>
            <p:ph type="dt" sz="half" idx="10"/>
          </p:nvPr>
        </p:nvSpPr>
        <p:spPr/>
        <p:txBody>
          <a:bodyPr/>
          <a:lstStyle/>
          <a:p>
            <a:fld id="{E53A9C26-D862-418B-A1C1-6023D0099B14}" type="datetimeFigureOut">
              <a:rPr lang="pt-BR" smtClean="0"/>
              <a:t>20/03/2024</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B5D52FD-898F-4D08-9F94-913379F0132D}" type="slidenum">
              <a:rPr lang="pt-BR" smtClean="0"/>
              <a:t>‹nº›</a:t>
            </a:fld>
            <a:endParaRPr lang="pt-BR"/>
          </a:p>
        </p:txBody>
      </p:sp>
    </p:spTree>
    <p:extLst>
      <p:ext uri="{BB962C8B-B14F-4D97-AF65-F5344CB8AC3E}">
        <p14:creationId xmlns:p14="http://schemas.microsoft.com/office/powerpoint/2010/main" val="25989139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nas">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pt-BR"/>
              <a:t>Clique para editar o título mestre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3" name="Date Placeholder 2"/>
          <p:cNvSpPr>
            <a:spLocks noGrp="1"/>
          </p:cNvSpPr>
          <p:nvPr>
            <p:ph type="dt" sz="half" idx="10"/>
          </p:nvPr>
        </p:nvSpPr>
        <p:spPr/>
        <p:txBody>
          <a:bodyPr/>
          <a:lstStyle/>
          <a:p>
            <a:fld id="{E53A9C26-D862-418B-A1C1-6023D0099B14}" type="datetimeFigureOut">
              <a:rPr lang="pt-BR" smtClean="0"/>
              <a:t>20/03/2024</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CB5D52FD-898F-4D08-9F94-913379F0132D}" type="slidenum">
              <a:rPr lang="pt-BR" smtClean="0"/>
              <a:t>‹nº›</a:t>
            </a:fld>
            <a:endParaRPr lang="pt-BR"/>
          </a:p>
        </p:txBody>
      </p:sp>
    </p:spTree>
    <p:extLst>
      <p:ext uri="{BB962C8B-B14F-4D97-AF65-F5344CB8AC3E}">
        <p14:creationId xmlns:p14="http://schemas.microsoft.com/office/powerpoint/2010/main" val="13830718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unas de Imagem">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pt-BR"/>
              <a:t>Clique para editar o título mestre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3" name="Date Placeholder 2"/>
          <p:cNvSpPr>
            <a:spLocks noGrp="1"/>
          </p:cNvSpPr>
          <p:nvPr>
            <p:ph type="dt" sz="half" idx="10"/>
          </p:nvPr>
        </p:nvSpPr>
        <p:spPr/>
        <p:txBody>
          <a:bodyPr/>
          <a:lstStyle/>
          <a:p>
            <a:fld id="{E53A9C26-D862-418B-A1C1-6023D0099B14}" type="datetimeFigureOut">
              <a:rPr lang="pt-BR" smtClean="0"/>
              <a:t>20/03/2024</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CB5D52FD-898F-4D08-9F94-913379F0132D}" type="slidenum">
              <a:rPr lang="pt-BR" smtClean="0"/>
              <a:t>‹nº›</a:t>
            </a:fld>
            <a:endParaRPr lang="pt-BR"/>
          </a:p>
        </p:txBody>
      </p:sp>
    </p:spTree>
    <p:extLst>
      <p:ext uri="{BB962C8B-B14F-4D97-AF65-F5344CB8AC3E}">
        <p14:creationId xmlns:p14="http://schemas.microsoft.com/office/powerpoint/2010/main" val="23741230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ncho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53A9C26-D862-418B-A1C1-6023D0099B14}" type="datetimeFigureOut">
              <a:rPr lang="pt-BR" smtClean="0"/>
              <a:t>20/03/2024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B5D52FD-898F-4D08-9F94-913379F0132D}" type="slidenum">
              <a:rPr lang="pt-BR" smtClean="0"/>
              <a:t>‹nº›</a:t>
            </a:fld>
            <a:endParaRPr lang="pt-BR"/>
          </a:p>
        </p:txBody>
      </p:sp>
    </p:spTree>
    <p:extLst>
      <p:ext uri="{BB962C8B-B14F-4D97-AF65-F5344CB8AC3E}">
        <p14:creationId xmlns:p14="http://schemas.microsoft.com/office/powerpoint/2010/main" val="4093333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pt-BR"/>
              <a:t>Clique para editar o título mestre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53A9C26-D862-418B-A1C1-6023D0099B14}" type="datetimeFigureOut">
              <a:rPr lang="pt-BR" smtClean="0"/>
              <a:t>20/03/2024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B5D52FD-898F-4D08-9F94-913379F0132D}" type="slidenum">
              <a:rPr lang="pt-BR" smtClean="0"/>
              <a:t>‹nº›</a:t>
            </a:fld>
            <a:endParaRPr lang="pt-BR"/>
          </a:p>
        </p:txBody>
      </p:sp>
    </p:spTree>
    <p:extLst>
      <p:ext uri="{BB962C8B-B14F-4D97-AF65-F5344CB8AC3E}">
        <p14:creationId xmlns:p14="http://schemas.microsoft.com/office/powerpoint/2010/main" val="15274945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3/20/2024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2001117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53A9C26-D862-418B-A1C1-6023D0099B14}" type="datetimeFigureOut">
              <a:rPr lang="pt-BR" smtClean="0"/>
              <a:t>20/03/2024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B5D52FD-898F-4D08-9F94-913379F0132D}" type="slidenum">
              <a:rPr lang="pt-BR" smtClean="0"/>
              <a:t>‹nº›</a:t>
            </a:fld>
            <a:endParaRPr lang="pt-BR"/>
          </a:p>
        </p:txBody>
      </p:sp>
    </p:spTree>
    <p:extLst>
      <p:ext uri="{BB962C8B-B14F-4D97-AF65-F5344CB8AC3E}">
        <p14:creationId xmlns:p14="http://schemas.microsoft.com/office/powerpoint/2010/main" val="4003585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pt-BR"/>
              <a:t>Clique para editar o título mestre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Date Placeholder 3"/>
          <p:cNvSpPr>
            <a:spLocks noGrp="1"/>
          </p:cNvSpPr>
          <p:nvPr>
            <p:ph type="dt" sz="half" idx="10"/>
          </p:nvPr>
        </p:nvSpPr>
        <p:spPr/>
        <p:txBody>
          <a:bodyPr/>
          <a:lstStyle/>
          <a:p>
            <a:fld id="{E53A9C26-D862-418B-A1C1-6023D0099B14}" type="datetimeFigureOut">
              <a:rPr lang="pt-BR" smtClean="0"/>
              <a:t>20/03/2024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B5D52FD-898F-4D08-9F94-913379F0132D}" type="slidenum">
              <a:rPr lang="pt-BR" smtClean="0"/>
              <a:t>‹nº›</a:t>
            </a:fld>
            <a:endParaRPr lang="pt-BR"/>
          </a:p>
        </p:txBody>
      </p:sp>
    </p:spTree>
    <p:extLst>
      <p:ext uri="{BB962C8B-B14F-4D97-AF65-F5344CB8AC3E}">
        <p14:creationId xmlns:p14="http://schemas.microsoft.com/office/powerpoint/2010/main" val="2239456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E53A9C26-D862-418B-A1C1-6023D0099B14}" type="datetimeFigureOut">
              <a:rPr lang="pt-BR" smtClean="0"/>
              <a:t>20/03/2024</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B5D52FD-898F-4D08-9F94-913379F0132D}" type="slidenum">
              <a:rPr lang="pt-BR" smtClean="0"/>
              <a:t>‹nº›</a:t>
            </a:fld>
            <a:endParaRPr lang="pt-BR"/>
          </a:p>
        </p:txBody>
      </p:sp>
    </p:spTree>
    <p:extLst>
      <p:ext uri="{BB962C8B-B14F-4D97-AF65-F5344CB8AC3E}">
        <p14:creationId xmlns:p14="http://schemas.microsoft.com/office/powerpoint/2010/main" val="4028759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pt-BR"/>
              <a:t>Clique para editar o título mestre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E53A9C26-D862-418B-A1C1-6023D0099B14}" type="datetimeFigureOut">
              <a:rPr lang="pt-BR" smtClean="0"/>
              <a:t>20/03/2024</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CB5D52FD-898F-4D08-9F94-913379F0132D}" type="slidenum">
              <a:rPr lang="pt-BR" smtClean="0"/>
              <a:t>‹nº›</a:t>
            </a:fld>
            <a:endParaRPr lang="pt-BR"/>
          </a:p>
        </p:txBody>
      </p:sp>
    </p:spTree>
    <p:extLst>
      <p:ext uri="{BB962C8B-B14F-4D97-AF65-F5344CB8AC3E}">
        <p14:creationId xmlns:p14="http://schemas.microsoft.com/office/powerpoint/2010/main" val="2126431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E53A9C26-D862-418B-A1C1-6023D0099B14}" type="datetimeFigureOut">
              <a:rPr lang="pt-BR" smtClean="0"/>
              <a:t>20/03/2024</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CB5D52FD-898F-4D08-9F94-913379F0132D}" type="slidenum">
              <a:rPr lang="pt-BR" smtClean="0"/>
              <a:t>‹nº›</a:t>
            </a:fld>
            <a:endParaRPr lang="pt-BR"/>
          </a:p>
        </p:txBody>
      </p:sp>
    </p:spTree>
    <p:extLst>
      <p:ext uri="{BB962C8B-B14F-4D97-AF65-F5344CB8AC3E}">
        <p14:creationId xmlns:p14="http://schemas.microsoft.com/office/powerpoint/2010/main" val="493498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3A9C26-D862-418B-A1C1-6023D0099B14}" type="datetimeFigureOut">
              <a:rPr lang="pt-BR" smtClean="0"/>
              <a:t>20/03/2024</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CB5D52FD-898F-4D08-9F94-913379F0132D}" type="slidenum">
              <a:rPr lang="pt-BR" smtClean="0"/>
              <a:t>‹nº›</a:t>
            </a:fld>
            <a:endParaRPr lang="pt-BR"/>
          </a:p>
        </p:txBody>
      </p:sp>
    </p:spTree>
    <p:extLst>
      <p:ext uri="{BB962C8B-B14F-4D97-AF65-F5344CB8AC3E}">
        <p14:creationId xmlns:p14="http://schemas.microsoft.com/office/powerpoint/2010/main" val="636581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pt-BR"/>
              <a:t>Clique para editar o título mestre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Date Placeholder 4"/>
          <p:cNvSpPr>
            <a:spLocks noGrp="1"/>
          </p:cNvSpPr>
          <p:nvPr>
            <p:ph type="dt" sz="half" idx="10"/>
          </p:nvPr>
        </p:nvSpPr>
        <p:spPr/>
        <p:txBody>
          <a:bodyPr/>
          <a:lstStyle/>
          <a:p>
            <a:fld id="{E53A9C26-D862-418B-A1C1-6023D0099B14}" type="datetimeFigureOut">
              <a:rPr lang="pt-BR" smtClean="0"/>
              <a:t>20/03/2024</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B5D52FD-898F-4D08-9F94-913379F0132D}" type="slidenum">
              <a:rPr lang="pt-BR" smtClean="0"/>
              <a:t>‹nº›</a:t>
            </a:fld>
            <a:endParaRPr lang="pt-BR"/>
          </a:p>
        </p:txBody>
      </p:sp>
    </p:spTree>
    <p:extLst>
      <p:ext uri="{BB962C8B-B14F-4D97-AF65-F5344CB8AC3E}">
        <p14:creationId xmlns:p14="http://schemas.microsoft.com/office/powerpoint/2010/main" val="936819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Date Placeholder 4"/>
          <p:cNvSpPr>
            <a:spLocks noGrp="1"/>
          </p:cNvSpPr>
          <p:nvPr>
            <p:ph type="dt" sz="half" idx="10"/>
          </p:nvPr>
        </p:nvSpPr>
        <p:spPr/>
        <p:txBody>
          <a:bodyPr/>
          <a:lstStyle/>
          <a:p>
            <a:fld id="{E53A9C26-D862-418B-A1C1-6023D0099B14}" type="datetimeFigureOut">
              <a:rPr lang="pt-BR" smtClean="0"/>
              <a:t>20/03/2024</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B5D52FD-898F-4D08-9F94-913379F0132D}" type="slidenum">
              <a:rPr lang="pt-BR" smtClean="0"/>
              <a:t>‹nº›</a:t>
            </a:fld>
            <a:endParaRPr lang="pt-BR"/>
          </a:p>
        </p:txBody>
      </p:sp>
    </p:spTree>
    <p:extLst>
      <p:ext uri="{BB962C8B-B14F-4D97-AF65-F5344CB8AC3E}">
        <p14:creationId xmlns:p14="http://schemas.microsoft.com/office/powerpoint/2010/main" val="1710258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E53A9C26-D862-418B-A1C1-6023D0099B14}" type="datetimeFigureOut">
              <a:rPr lang="pt-BR" smtClean="0"/>
              <a:t>20/03/2024</a:t>
            </a:fld>
            <a:endParaRPr lang="pt-BR"/>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pt-B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CB5D52FD-898F-4D08-9F94-913379F0132D}" type="slidenum">
              <a:rPr lang="pt-BR" smtClean="0"/>
              <a:t>‹nº›</a:t>
            </a:fld>
            <a:endParaRPr lang="pt-BR"/>
          </a:p>
        </p:txBody>
      </p:sp>
    </p:spTree>
    <p:extLst>
      <p:ext uri="{BB962C8B-B14F-4D97-AF65-F5344CB8AC3E}">
        <p14:creationId xmlns:p14="http://schemas.microsoft.com/office/powerpoint/2010/main" val="4132966704"/>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32.jpeg"/><Relationship Id="rId2" Type="http://schemas.openxmlformats.org/officeDocument/2006/relationships/image" Target="../media/image27.jp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jpg"/></Relationships>
</file>

<file path=ppt/slides/_rels/slide13.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3.jpg"/><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2.xml"/><Relationship Id="rId4" Type="http://schemas.openxmlformats.org/officeDocument/2006/relationships/image" Target="../media/image37.jpg"/></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5.xml"/><Relationship Id="rId5" Type="http://schemas.openxmlformats.org/officeDocument/2006/relationships/image" Target="../media/image43.jpeg"/><Relationship Id="rId4" Type="http://schemas.openxmlformats.org/officeDocument/2006/relationships/image" Target="../media/image42.jpg"/></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jpeg"/><Relationship Id="rId1" Type="http://schemas.openxmlformats.org/officeDocument/2006/relationships/slideLayout" Target="../slideLayouts/slideLayout3.xml"/><Relationship Id="rId4" Type="http://schemas.openxmlformats.org/officeDocument/2006/relationships/image" Target="../media/image45.jpeg"/></Relationships>
</file>

<file path=ppt/slides/_rels/slide18.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2.jp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7.xml"/><Relationship Id="rId4" Type="http://schemas.openxmlformats.org/officeDocument/2006/relationships/image" Target="../media/image57.jpeg"/></Relationships>
</file>

<file path=ppt/slides/_rels/slide26.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5.xml"/><Relationship Id="rId5" Type="http://schemas.openxmlformats.org/officeDocument/2006/relationships/image" Target="../media/image18.jpg"/><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2.jpg"/><Relationship Id="rId2" Type="http://schemas.openxmlformats.org/officeDocument/2006/relationships/image" Target="../media/image1.jpeg"/><Relationship Id="rId1" Type="http://schemas.openxmlformats.org/officeDocument/2006/relationships/slideLayout" Target="../slideLayouts/slideLayout18.xml"/><Relationship Id="rId6" Type="http://schemas.openxmlformats.org/officeDocument/2006/relationships/image" Target="../media/image21.jpg"/><Relationship Id="rId5" Type="http://schemas.openxmlformats.org/officeDocument/2006/relationships/image" Target="../media/image20.sv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1028" name="Picture 4" descr="Resultado de imagem para concreto">
            <a:extLst>
              <a:ext uri="{FF2B5EF4-FFF2-40B4-BE49-F238E27FC236}">
                <a16:creationId xmlns:a16="http://schemas.microsoft.com/office/drawing/2014/main" id="{D9F4BCB6-AB3C-469F-9DE1-0009BD842AE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9900"/>
          <a:stretch/>
        </p:blipFill>
        <p:spPr bwMode="auto">
          <a:xfrm>
            <a:off x="-4" y="10"/>
            <a:ext cx="6108192" cy="685799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sultado de imagem para concreto">
            <a:extLst>
              <a:ext uri="{FF2B5EF4-FFF2-40B4-BE49-F238E27FC236}">
                <a16:creationId xmlns:a16="http://schemas.microsoft.com/office/drawing/2014/main" id="{DAD6F0DA-A3F1-4548-9918-CCC5678EA6F2}"/>
              </a:ext>
            </a:extLst>
          </p:cNvPr>
          <p:cNvPicPr>
            <a:picLocks noChangeAspect="1" noChangeArrowheads="1"/>
          </p:cNvPicPr>
          <p:nvPr/>
        </p:nvPicPr>
        <p:blipFill rotWithShape="1">
          <a:blip r:embed="rId4">
            <a:duotone>
              <a:prstClr val="black"/>
              <a:schemeClr val="tx2">
                <a:tint val="45000"/>
                <a:satMod val="400000"/>
              </a:schemeClr>
            </a:duotone>
            <a:extLst>
              <a:ext uri="{28A0092B-C50C-407E-A947-70E740481C1C}">
                <a14:useLocalDpi xmlns:a14="http://schemas.microsoft.com/office/drawing/2010/main" val="0"/>
              </a:ext>
            </a:extLst>
          </a:blip>
          <a:srcRect l="17784" r="16702" b="-2"/>
          <a:stretch/>
        </p:blipFill>
        <p:spPr bwMode="auto">
          <a:xfrm>
            <a:off x="6108196" y="10"/>
            <a:ext cx="6092029" cy="685799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032" name="Freeform 5">
            <a:extLst>
              <a:ext uri="{FF2B5EF4-FFF2-40B4-BE49-F238E27FC236}">
                <a16:creationId xmlns:a16="http://schemas.microsoft.com/office/drawing/2014/main" id="{D3D9C4D3-38FB-4E79-873C-8A10DB2AF5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271651" y="1762886"/>
            <a:ext cx="7656919" cy="3332229"/>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Título 1"/>
          <p:cNvSpPr>
            <a:spLocks noGrp="1"/>
          </p:cNvSpPr>
          <p:nvPr>
            <p:ph type="ctrTitle"/>
          </p:nvPr>
        </p:nvSpPr>
        <p:spPr>
          <a:xfrm>
            <a:off x="2480733" y="2074339"/>
            <a:ext cx="7219954" cy="1828801"/>
          </a:xfrm>
        </p:spPr>
        <p:txBody>
          <a:bodyPr>
            <a:normAutofit/>
          </a:bodyPr>
          <a:lstStyle/>
          <a:p>
            <a:r>
              <a:rPr lang="pt-BR" sz="4800" dirty="0"/>
              <a:t>Concreto</a:t>
            </a:r>
          </a:p>
        </p:txBody>
      </p:sp>
      <p:sp>
        <p:nvSpPr>
          <p:cNvPr id="3" name="Subtítulo 2"/>
          <p:cNvSpPr>
            <a:spLocks noGrp="1"/>
          </p:cNvSpPr>
          <p:nvPr>
            <p:ph type="subTitle" idx="1"/>
          </p:nvPr>
        </p:nvSpPr>
        <p:spPr>
          <a:xfrm>
            <a:off x="2480733" y="3903138"/>
            <a:ext cx="7219954" cy="1049867"/>
          </a:xfrm>
        </p:spPr>
        <p:txBody>
          <a:bodyPr>
            <a:normAutofit fontScale="85000" lnSpcReduction="10000"/>
          </a:bodyPr>
          <a:lstStyle/>
          <a:p>
            <a:r>
              <a:rPr lang="pt-BR" dirty="0"/>
              <a:t>Propriedades no Estado Fresco e Endurecido</a:t>
            </a:r>
          </a:p>
          <a:p>
            <a:r>
              <a:rPr lang="pt-BR" dirty="0"/>
              <a:t>www.tallesmello.com.br</a:t>
            </a:r>
          </a:p>
          <a:p>
            <a:r>
              <a:rPr lang="pt-BR" dirty="0" err="1"/>
              <a:t>Prof</a:t>
            </a:r>
            <a:r>
              <a:rPr lang="pt-BR" dirty="0"/>
              <a:t> Talles Mello</a:t>
            </a:r>
          </a:p>
        </p:txBody>
      </p:sp>
    </p:spTree>
    <p:extLst>
      <p:ext uri="{BB962C8B-B14F-4D97-AF65-F5344CB8AC3E}">
        <p14:creationId xmlns:p14="http://schemas.microsoft.com/office/powerpoint/2010/main" val="1002198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7CFAC9FD-BAD6-47B4-9C11-BE23CEAC75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5B67B9C-9B45-4084-9BB5-187071EE9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4287"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BAEB579-395E-3ACF-2857-227E23362CD1}"/>
              </a:ext>
            </a:extLst>
          </p:cNvPr>
          <p:cNvSpPr>
            <a:spLocks noGrp="1"/>
          </p:cNvSpPr>
          <p:nvPr>
            <p:ph type="title"/>
          </p:nvPr>
        </p:nvSpPr>
        <p:spPr>
          <a:xfrm>
            <a:off x="695916" y="1078264"/>
            <a:ext cx="3422930" cy="4701473"/>
          </a:xfrm>
        </p:spPr>
        <p:txBody>
          <a:bodyPr vert="horz" lIns="91440" tIns="45720" rIns="91440" bIns="45720" rtlCol="0" anchor="ctr">
            <a:normAutofit/>
          </a:bodyPr>
          <a:lstStyle/>
          <a:p>
            <a:pPr algn="r"/>
            <a:r>
              <a:rPr lang="en-US" sz="4400" dirty="0" err="1">
                <a:solidFill>
                  <a:srgbClr val="FFFFFF"/>
                </a:solidFill>
              </a:rPr>
              <a:t>Propriedades</a:t>
            </a:r>
            <a:r>
              <a:rPr lang="en-US" sz="4400" dirty="0">
                <a:solidFill>
                  <a:srgbClr val="FFFFFF"/>
                </a:solidFill>
              </a:rPr>
              <a:t> do </a:t>
            </a:r>
            <a:r>
              <a:rPr lang="en-US" sz="4400" dirty="0" err="1">
                <a:solidFill>
                  <a:srgbClr val="FFFFFF"/>
                </a:solidFill>
              </a:rPr>
              <a:t>Concreto</a:t>
            </a:r>
            <a:r>
              <a:rPr lang="en-US" sz="4400" dirty="0">
                <a:solidFill>
                  <a:srgbClr val="FFFFFF"/>
                </a:solidFill>
              </a:rPr>
              <a:t> Fresco: Nota Fiscal</a:t>
            </a:r>
          </a:p>
        </p:txBody>
      </p:sp>
      <p:sp>
        <p:nvSpPr>
          <p:cNvPr id="4" name="object 8"/>
          <p:cNvSpPr/>
          <p:nvPr/>
        </p:nvSpPr>
        <p:spPr>
          <a:xfrm>
            <a:off x="5200654" y="1078264"/>
            <a:ext cx="6666668" cy="4692947"/>
          </a:xfrm>
          <a:prstGeom prst="rect">
            <a:avLst/>
          </a:prstGeom>
          <a:blipFill>
            <a:blip r:embed="rId2" cstate="print"/>
            <a:stretch>
              <a:fillRect/>
            </a:stretch>
          </a:blipFill>
        </p:spPr>
        <p:txBody>
          <a:bodyPr wrap="square" lIns="0" tIns="0" rIns="0" bIns="0" rtlCol="0"/>
          <a:lstStyle/>
          <a:p>
            <a:endParaRPr sz="1634"/>
          </a:p>
        </p:txBody>
      </p:sp>
      <p:sp>
        <p:nvSpPr>
          <p:cNvPr id="5" name="object 9"/>
          <p:cNvSpPr/>
          <p:nvPr/>
        </p:nvSpPr>
        <p:spPr>
          <a:xfrm>
            <a:off x="4814762" y="4963466"/>
            <a:ext cx="3293569" cy="749770"/>
          </a:xfrm>
          <a:custGeom>
            <a:avLst/>
            <a:gdLst/>
            <a:ahLst/>
            <a:cxnLst/>
            <a:rect l="l" t="t" r="r" b="b"/>
            <a:pathLst>
              <a:path w="3629025" h="826134">
                <a:moveTo>
                  <a:pt x="1813556" y="0"/>
                </a:moveTo>
                <a:lnTo>
                  <a:pt x="1740639" y="327"/>
                </a:lnTo>
                <a:lnTo>
                  <a:pt x="1668451" y="1300"/>
                </a:lnTo>
                <a:lnTo>
                  <a:pt x="1597046" y="2906"/>
                </a:lnTo>
                <a:lnTo>
                  <a:pt x="1526478" y="5135"/>
                </a:lnTo>
                <a:lnTo>
                  <a:pt x="1456802" y="7973"/>
                </a:lnTo>
                <a:lnTo>
                  <a:pt x="1388071" y="11408"/>
                </a:lnTo>
                <a:lnTo>
                  <a:pt x="1320341" y="15427"/>
                </a:lnTo>
                <a:lnTo>
                  <a:pt x="1253665" y="20020"/>
                </a:lnTo>
                <a:lnTo>
                  <a:pt x="1188097" y="25173"/>
                </a:lnTo>
                <a:lnTo>
                  <a:pt x="1123693" y="30875"/>
                </a:lnTo>
                <a:lnTo>
                  <a:pt x="1060505" y="37113"/>
                </a:lnTo>
                <a:lnTo>
                  <a:pt x="998589" y="43874"/>
                </a:lnTo>
                <a:lnTo>
                  <a:pt x="937999" y="51147"/>
                </a:lnTo>
                <a:lnTo>
                  <a:pt x="878788" y="58920"/>
                </a:lnTo>
                <a:lnTo>
                  <a:pt x="821012" y="67180"/>
                </a:lnTo>
                <a:lnTo>
                  <a:pt x="764724" y="75916"/>
                </a:lnTo>
                <a:lnTo>
                  <a:pt x="709979" y="85114"/>
                </a:lnTo>
                <a:lnTo>
                  <a:pt x="656831" y="94763"/>
                </a:lnTo>
                <a:lnTo>
                  <a:pt x="605334" y="104850"/>
                </a:lnTo>
                <a:lnTo>
                  <a:pt x="555543" y="115364"/>
                </a:lnTo>
                <a:lnTo>
                  <a:pt x="507511" y="126291"/>
                </a:lnTo>
                <a:lnTo>
                  <a:pt x="461294" y="137621"/>
                </a:lnTo>
                <a:lnTo>
                  <a:pt x="416944" y="149340"/>
                </a:lnTo>
                <a:lnTo>
                  <a:pt x="374518" y="161437"/>
                </a:lnTo>
                <a:lnTo>
                  <a:pt x="334068" y="173899"/>
                </a:lnTo>
                <a:lnTo>
                  <a:pt x="295649" y="186714"/>
                </a:lnTo>
                <a:lnTo>
                  <a:pt x="259316" y="199869"/>
                </a:lnTo>
                <a:lnTo>
                  <a:pt x="193122" y="227155"/>
                </a:lnTo>
                <a:lnTo>
                  <a:pt x="135921" y="255657"/>
                </a:lnTo>
                <a:lnTo>
                  <a:pt x="88147" y="285278"/>
                </a:lnTo>
                <a:lnTo>
                  <a:pt x="50234" y="315921"/>
                </a:lnTo>
                <a:lnTo>
                  <a:pt x="22615" y="347488"/>
                </a:lnTo>
                <a:lnTo>
                  <a:pt x="1440" y="396358"/>
                </a:lnTo>
                <a:lnTo>
                  <a:pt x="0" y="413003"/>
                </a:lnTo>
                <a:lnTo>
                  <a:pt x="1440" y="429649"/>
                </a:lnTo>
                <a:lnTo>
                  <a:pt x="22615" y="478519"/>
                </a:lnTo>
                <a:lnTo>
                  <a:pt x="50234" y="510086"/>
                </a:lnTo>
                <a:lnTo>
                  <a:pt x="88147" y="540729"/>
                </a:lnTo>
                <a:lnTo>
                  <a:pt x="135921" y="570350"/>
                </a:lnTo>
                <a:lnTo>
                  <a:pt x="193122" y="598852"/>
                </a:lnTo>
                <a:lnTo>
                  <a:pt x="259316" y="626137"/>
                </a:lnTo>
                <a:lnTo>
                  <a:pt x="295649" y="639293"/>
                </a:lnTo>
                <a:lnTo>
                  <a:pt x="334068" y="652108"/>
                </a:lnTo>
                <a:lnTo>
                  <a:pt x="374518" y="664570"/>
                </a:lnTo>
                <a:lnTo>
                  <a:pt x="416944" y="676667"/>
                </a:lnTo>
                <a:lnTo>
                  <a:pt x="461294" y="688386"/>
                </a:lnTo>
                <a:lnTo>
                  <a:pt x="507511" y="699716"/>
                </a:lnTo>
                <a:lnTo>
                  <a:pt x="555543" y="710643"/>
                </a:lnTo>
                <a:lnTo>
                  <a:pt x="605334" y="721157"/>
                </a:lnTo>
                <a:lnTo>
                  <a:pt x="656831" y="731244"/>
                </a:lnTo>
                <a:lnTo>
                  <a:pt x="709979" y="740893"/>
                </a:lnTo>
                <a:lnTo>
                  <a:pt x="764724" y="750091"/>
                </a:lnTo>
                <a:lnTo>
                  <a:pt x="821012" y="758827"/>
                </a:lnTo>
                <a:lnTo>
                  <a:pt x="878788" y="767087"/>
                </a:lnTo>
                <a:lnTo>
                  <a:pt x="937999" y="774860"/>
                </a:lnTo>
                <a:lnTo>
                  <a:pt x="998589" y="782133"/>
                </a:lnTo>
                <a:lnTo>
                  <a:pt x="1060505" y="788894"/>
                </a:lnTo>
                <a:lnTo>
                  <a:pt x="1123693" y="795132"/>
                </a:lnTo>
                <a:lnTo>
                  <a:pt x="1188097" y="800834"/>
                </a:lnTo>
                <a:lnTo>
                  <a:pt x="1253665" y="805987"/>
                </a:lnTo>
                <a:lnTo>
                  <a:pt x="1320341" y="810580"/>
                </a:lnTo>
                <a:lnTo>
                  <a:pt x="1388071" y="814599"/>
                </a:lnTo>
                <a:lnTo>
                  <a:pt x="1456802" y="818034"/>
                </a:lnTo>
                <a:lnTo>
                  <a:pt x="1526478" y="820872"/>
                </a:lnTo>
                <a:lnTo>
                  <a:pt x="1597046" y="823101"/>
                </a:lnTo>
                <a:lnTo>
                  <a:pt x="1668451" y="824707"/>
                </a:lnTo>
                <a:lnTo>
                  <a:pt x="1740639" y="825680"/>
                </a:lnTo>
                <a:lnTo>
                  <a:pt x="1813556" y="826007"/>
                </a:lnTo>
                <a:lnTo>
                  <a:pt x="1886582" y="825680"/>
                </a:lnTo>
                <a:lnTo>
                  <a:pt x="1958874" y="824707"/>
                </a:lnTo>
                <a:lnTo>
                  <a:pt x="2030378" y="823101"/>
                </a:lnTo>
                <a:lnTo>
                  <a:pt x="2101039" y="820872"/>
                </a:lnTo>
                <a:lnTo>
                  <a:pt x="2170804" y="818034"/>
                </a:lnTo>
                <a:lnTo>
                  <a:pt x="2239619" y="814599"/>
                </a:lnTo>
                <a:lnTo>
                  <a:pt x="2307428" y="810580"/>
                </a:lnTo>
                <a:lnTo>
                  <a:pt x="2374179" y="805987"/>
                </a:lnTo>
                <a:lnTo>
                  <a:pt x="2439817" y="800834"/>
                </a:lnTo>
                <a:lnTo>
                  <a:pt x="2504287" y="795132"/>
                </a:lnTo>
                <a:lnTo>
                  <a:pt x="2567537" y="788894"/>
                </a:lnTo>
                <a:lnTo>
                  <a:pt x="2629510" y="782133"/>
                </a:lnTo>
                <a:lnTo>
                  <a:pt x="2690155" y="774860"/>
                </a:lnTo>
                <a:lnTo>
                  <a:pt x="2749416" y="767087"/>
                </a:lnTo>
                <a:lnTo>
                  <a:pt x="2807239" y="758827"/>
                </a:lnTo>
                <a:lnTo>
                  <a:pt x="2863570" y="750091"/>
                </a:lnTo>
                <a:lnTo>
                  <a:pt x="2918355" y="740893"/>
                </a:lnTo>
                <a:lnTo>
                  <a:pt x="2971539" y="731244"/>
                </a:lnTo>
                <a:lnTo>
                  <a:pt x="3023070" y="721157"/>
                </a:lnTo>
                <a:lnTo>
                  <a:pt x="3072892" y="710643"/>
                </a:lnTo>
                <a:lnTo>
                  <a:pt x="3120951" y="699716"/>
                </a:lnTo>
                <a:lnTo>
                  <a:pt x="3167194" y="688386"/>
                </a:lnTo>
                <a:lnTo>
                  <a:pt x="3211566" y="676667"/>
                </a:lnTo>
                <a:lnTo>
                  <a:pt x="3254013" y="664570"/>
                </a:lnTo>
                <a:lnTo>
                  <a:pt x="3294481" y="652108"/>
                </a:lnTo>
                <a:lnTo>
                  <a:pt x="3332916" y="639293"/>
                </a:lnTo>
                <a:lnTo>
                  <a:pt x="3369263" y="626137"/>
                </a:lnTo>
                <a:lnTo>
                  <a:pt x="3435479" y="598852"/>
                </a:lnTo>
                <a:lnTo>
                  <a:pt x="3492696" y="570350"/>
                </a:lnTo>
                <a:lnTo>
                  <a:pt x="3540481" y="540729"/>
                </a:lnTo>
                <a:lnTo>
                  <a:pt x="3578401" y="510086"/>
                </a:lnTo>
                <a:lnTo>
                  <a:pt x="3606023" y="478519"/>
                </a:lnTo>
                <a:lnTo>
                  <a:pt x="3627200" y="429649"/>
                </a:lnTo>
                <a:lnTo>
                  <a:pt x="3628640" y="413003"/>
                </a:lnTo>
                <a:lnTo>
                  <a:pt x="3627200" y="396358"/>
                </a:lnTo>
                <a:lnTo>
                  <a:pt x="3606023" y="347488"/>
                </a:lnTo>
                <a:lnTo>
                  <a:pt x="3578401" y="315921"/>
                </a:lnTo>
                <a:lnTo>
                  <a:pt x="3540481" y="285278"/>
                </a:lnTo>
                <a:lnTo>
                  <a:pt x="3492696" y="255657"/>
                </a:lnTo>
                <a:lnTo>
                  <a:pt x="3435479" y="227155"/>
                </a:lnTo>
                <a:lnTo>
                  <a:pt x="3369263" y="199869"/>
                </a:lnTo>
                <a:lnTo>
                  <a:pt x="3332916" y="186714"/>
                </a:lnTo>
                <a:lnTo>
                  <a:pt x="3294481" y="173899"/>
                </a:lnTo>
                <a:lnTo>
                  <a:pt x="3254013" y="161437"/>
                </a:lnTo>
                <a:lnTo>
                  <a:pt x="3211566" y="149340"/>
                </a:lnTo>
                <a:lnTo>
                  <a:pt x="3167194" y="137621"/>
                </a:lnTo>
                <a:lnTo>
                  <a:pt x="3120951" y="126291"/>
                </a:lnTo>
                <a:lnTo>
                  <a:pt x="3072892" y="115364"/>
                </a:lnTo>
                <a:lnTo>
                  <a:pt x="3023070" y="104850"/>
                </a:lnTo>
                <a:lnTo>
                  <a:pt x="2971539" y="94763"/>
                </a:lnTo>
                <a:lnTo>
                  <a:pt x="2918355" y="85114"/>
                </a:lnTo>
                <a:lnTo>
                  <a:pt x="2863570" y="75916"/>
                </a:lnTo>
                <a:lnTo>
                  <a:pt x="2807239" y="67180"/>
                </a:lnTo>
                <a:lnTo>
                  <a:pt x="2749416" y="58920"/>
                </a:lnTo>
                <a:lnTo>
                  <a:pt x="2690155" y="51147"/>
                </a:lnTo>
                <a:lnTo>
                  <a:pt x="2629510" y="43874"/>
                </a:lnTo>
                <a:lnTo>
                  <a:pt x="2567537" y="37113"/>
                </a:lnTo>
                <a:lnTo>
                  <a:pt x="2504287" y="30875"/>
                </a:lnTo>
                <a:lnTo>
                  <a:pt x="2439817" y="25173"/>
                </a:lnTo>
                <a:lnTo>
                  <a:pt x="2374179" y="20020"/>
                </a:lnTo>
                <a:lnTo>
                  <a:pt x="2307428" y="15427"/>
                </a:lnTo>
                <a:lnTo>
                  <a:pt x="2239619" y="11408"/>
                </a:lnTo>
                <a:lnTo>
                  <a:pt x="2170804" y="7973"/>
                </a:lnTo>
                <a:lnTo>
                  <a:pt x="2101039" y="5135"/>
                </a:lnTo>
                <a:lnTo>
                  <a:pt x="2030378" y="2906"/>
                </a:lnTo>
                <a:lnTo>
                  <a:pt x="1958874" y="1300"/>
                </a:lnTo>
                <a:lnTo>
                  <a:pt x="1886582" y="327"/>
                </a:lnTo>
                <a:lnTo>
                  <a:pt x="1813556" y="0"/>
                </a:lnTo>
                <a:close/>
              </a:path>
            </a:pathLst>
          </a:custGeom>
          <a:ln w="38099">
            <a:solidFill>
              <a:srgbClr val="FF0000"/>
            </a:solidFill>
          </a:ln>
        </p:spPr>
        <p:txBody>
          <a:bodyPr wrap="square" lIns="0" tIns="0" rIns="0" bIns="0" rtlCol="0"/>
          <a:lstStyle/>
          <a:p>
            <a:endParaRPr sz="1634"/>
          </a:p>
        </p:txBody>
      </p:sp>
      <p:sp>
        <p:nvSpPr>
          <p:cNvPr id="15" name="object 11"/>
          <p:cNvSpPr/>
          <p:nvPr/>
        </p:nvSpPr>
        <p:spPr>
          <a:xfrm>
            <a:off x="8108331" y="5394978"/>
            <a:ext cx="672545" cy="136007"/>
          </a:xfrm>
          <a:custGeom>
            <a:avLst/>
            <a:gdLst/>
            <a:ahLst/>
            <a:cxnLst/>
            <a:rect l="l" t="t" r="r" b="b"/>
            <a:pathLst>
              <a:path w="741045" h="149859">
                <a:moveTo>
                  <a:pt x="118871" y="0"/>
                </a:moveTo>
                <a:lnTo>
                  <a:pt x="0" y="44195"/>
                </a:lnTo>
                <a:lnTo>
                  <a:pt x="91439" y="104285"/>
                </a:lnTo>
                <a:lnTo>
                  <a:pt x="91439" y="73151"/>
                </a:lnTo>
                <a:lnTo>
                  <a:pt x="96011" y="36575"/>
                </a:lnTo>
                <a:lnTo>
                  <a:pt x="114734" y="38789"/>
                </a:lnTo>
                <a:lnTo>
                  <a:pt x="118871" y="0"/>
                </a:lnTo>
                <a:close/>
              </a:path>
              <a:path w="741045" h="149859">
                <a:moveTo>
                  <a:pt x="114734" y="38789"/>
                </a:moveTo>
                <a:lnTo>
                  <a:pt x="96011" y="36575"/>
                </a:lnTo>
                <a:lnTo>
                  <a:pt x="91439" y="73151"/>
                </a:lnTo>
                <a:lnTo>
                  <a:pt x="110825" y="75437"/>
                </a:lnTo>
                <a:lnTo>
                  <a:pt x="114734" y="38789"/>
                </a:lnTo>
                <a:close/>
              </a:path>
              <a:path w="741045" h="149859">
                <a:moveTo>
                  <a:pt x="110825" y="75437"/>
                </a:moveTo>
                <a:lnTo>
                  <a:pt x="91439" y="73151"/>
                </a:lnTo>
                <a:lnTo>
                  <a:pt x="91439" y="104285"/>
                </a:lnTo>
                <a:lnTo>
                  <a:pt x="106679" y="114299"/>
                </a:lnTo>
                <a:lnTo>
                  <a:pt x="110825" y="75437"/>
                </a:lnTo>
                <a:close/>
              </a:path>
              <a:path w="741045" h="149859">
                <a:moveTo>
                  <a:pt x="740663" y="112775"/>
                </a:moveTo>
                <a:lnTo>
                  <a:pt x="114734" y="38789"/>
                </a:lnTo>
                <a:lnTo>
                  <a:pt x="110825" y="75437"/>
                </a:lnTo>
                <a:lnTo>
                  <a:pt x="737615" y="149351"/>
                </a:lnTo>
                <a:lnTo>
                  <a:pt x="740663" y="112775"/>
                </a:lnTo>
                <a:close/>
              </a:path>
            </a:pathLst>
          </a:custGeom>
          <a:solidFill>
            <a:srgbClr val="000000"/>
          </a:solidFill>
        </p:spPr>
        <p:txBody>
          <a:bodyPr wrap="square" lIns="0" tIns="0" rIns="0" bIns="0" rtlCol="0"/>
          <a:lstStyle/>
          <a:p>
            <a:endParaRPr sz="1634"/>
          </a:p>
        </p:txBody>
      </p:sp>
      <p:sp>
        <p:nvSpPr>
          <p:cNvPr id="16" name="object 12"/>
          <p:cNvSpPr/>
          <p:nvPr/>
        </p:nvSpPr>
        <p:spPr>
          <a:xfrm>
            <a:off x="10741453" y="3111460"/>
            <a:ext cx="1067889" cy="343476"/>
          </a:xfrm>
          <a:custGeom>
            <a:avLst/>
            <a:gdLst/>
            <a:ahLst/>
            <a:cxnLst/>
            <a:rect l="l" t="t" r="r" b="b"/>
            <a:pathLst>
              <a:path w="1176654" h="378460">
                <a:moveTo>
                  <a:pt x="588263" y="0"/>
                </a:moveTo>
                <a:lnTo>
                  <a:pt x="519711" y="1281"/>
                </a:lnTo>
                <a:lnTo>
                  <a:pt x="453467" y="5029"/>
                </a:lnTo>
                <a:lnTo>
                  <a:pt x="389976" y="11096"/>
                </a:lnTo>
                <a:lnTo>
                  <a:pt x="329681" y="19336"/>
                </a:lnTo>
                <a:lnTo>
                  <a:pt x="273025" y="29602"/>
                </a:lnTo>
                <a:lnTo>
                  <a:pt x="220451" y="41747"/>
                </a:lnTo>
                <a:lnTo>
                  <a:pt x="172402" y="55625"/>
                </a:lnTo>
                <a:lnTo>
                  <a:pt x="129322" y="71090"/>
                </a:lnTo>
                <a:lnTo>
                  <a:pt x="91653" y="87994"/>
                </a:lnTo>
                <a:lnTo>
                  <a:pt x="34324" y="125534"/>
                </a:lnTo>
                <a:lnTo>
                  <a:pt x="3961" y="167073"/>
                </a:lnTo>
                <a:lnTo>
                  <a:pt x="0" y="188975"/>
                </a:lnTo>
                <a:lnTo>
                  <a:pt x="3961" y="211160"/>
                </a:lnTo>
                <a:lnTo>
                  <a:pt x="34324" y="253022"/>
                </a:lnTo>
                <a:lnTo>
                  <a:pt x="91653" y="290632"/>
                </a:lnTo>
                <a:lnTo>
                  <a:pt x="129322" y="307501"/>
                </a:lnTo>
                <a:lnTo>
                  <a:pt x="172402" y="322897"/>
                </a:lnTo>
                <a:lnTo>
                  <a:pt x="220451" y="336684"/>
                </a:lnTo>
                <a:lnTo>
                  <a:pt x="273025" y="348724"/>
                </a:lnTo>
                <a:lnTo>
                  <a:pt x="329681" y="358881"/>
                </a:lnTo>
                <a:lnTo>
                  <a:pt x="389976" y="367020"/>
                </a:lnTo>
                <a:lnTo>
                  <a:pt x="453467" y="373002"/>
                </a:lnTo>
                <a:lnTo>
                  <a:pt x="519711" y="376691"/>
                </a:lnTo>
                <a:lnTo>
                  <a:pt x="588263" y="377951"/>
                </a:lnTo>
                <a:lnTo>
                  <a:pt x="656816" y="376691"/>
                </a:lnTo>
                <a:lnTo>
                  <a:pt x="723060" y="373002"/>
                </a:lnTo>
                <a:lnTo>
                  <a:pt x="786551" y="367020"/>
                </a:lnTo>
                <a:lnTo>
                  <a:pt x="846846" y="358881"/>
                </a:lnTo>
                <a:lnTo>
                  <a:pt x="903502" y="348724"/>
                </a:lnTo>
                <a:lnTo>
                  <a:pt x="956076" y="336684"/>
                </a:lnTo>
                <a:lnTo>
                  <a:pt x="1004125" y="322897"/>
                </a:lnTo>
                <a:lnTo>
                  <a:pt x="1047205" y="307501"/>
                </a:lnTo>
                <a:lnTo>
                  <a:pt x="1084874" y="290632"/>
                </a:lnTo>
                <a:lnTo>
                  <a:pt x="1142202" y="253022"/>
                </a:lnTo>
                <a:lnTo>
                  <a:pt x="1172566" y="211160"/>
                </a:lnTo>
                <a:lnTo>
                  <a:pt x="1176527" y="188975"/>
                </a:lnTo>
                <a:lnTo>
                  <a:pt x="1172566" y="167073"/>
                </a:lnTo>
                <a:lnTo>
                  <a:pt x="1142202" y="125534"/>
                </a:lnTo>
                <a:lnTo>
                  <a:pt x="1084874" y="87994"/>
                </a:lnTo>
                <a:lnTo>
                  <a:pt x="1047205" y="71090"/>
                </a:lnTo>
                <a:lnTo>
                  <a:pt x="1004125" y="55625"/>
                </a:lnTo>
                <a:lnTo>
                  <a:pt x="956076" y="41747"/>
                </a:lnTo>
                <a:lnTo>
                  <a:pt x="903502" y="29602"/>
                </a:lnTo>
                <a:lnTo>
                  <a:pt x="846846" y="19336"/>
                </a:lnTo>
                <a:lnTo>
                  <a:pt x="786551" y="11096"/>
                </a:lnTo>
                <a:lnTo>
                  <a:pt x="723060" y="5029"/>
                </a:lnTo>
                <a:lnTo>
                  <a:pt x="656816" y="1281"/>
                </a:lnTo>
                <a:lnTo>
                  <a:pt x="588263" y="0"/>
                </a:lnTo>
                <a:close/>
              </a:path>
            </a:pathLst>
          </a:custGeom>
          <a:ln w="38099">
            <a:solidFill>
              <a:srgbClr val="FF0000"/>
            </a:solidFill>
          </a:ln>
        </p:spPr>
        <p:txBody>
          <a:bodyPr wrap="square" lIns="0" tIns="0" rIns="0" bIns="0" rtlCol="0"/>
          <a:lstStyle/>
          <a:p>
            <a:endParaRPr sz="1634"/>
          </a:p>
        </p:txBody>
      </p:sp>
      <p:sp>
        <p:nvSpPr>
          <p:cNvPr id="17" name="object 13"/>
          <p:cNvSpPr/>
          <p:nvPr/>
        </p:nvSpPr>
        <p:spPr>
          <a:xfrm>
            <a:off x="9387373" y="5151571"/>
            <a:ext cx="2253343" cy="343476"/>
          </a:xfrm>
          <a:custGeom>
            <a:avLst/>
            <a:gdLst/>
            <a:ahLst/>
            <a:cxnLst/>
            <a:rect l="l" t="t" r="r" b="b"/>
            <a:pathLst>
              <a:path w="2482850" h="378459">
                <a:moveTo>
                  <a:pt x="1242059" y="0"/>
                </a:moveTo>
                <a:lnTo>
                  <a:pt x="1166414" y="347"/>
                </a:lnTo>
                <a:lnTo>
                  <a:pt x="1091965" y="1377"/>
                </a:lnTo>
                <a:lnTo>
                  <a:pt x="1018843" y="3068"/>
                </a:lnTo>
                <a:lnTo>
                  <a:pt x="947176" y="5401"/>
                </a:lnTo>
                <a:lnTo>
                  <a:pt x="877097" y="8354"/>
                </a:lnTo>
                <a:lnTo>
                  <a:pt x="808733" y="11907"/>
                </a:lnTo>
                <a:lnTo>
                  <a:pt x="742217" y="16040"/>
                </a:lnTo>
                <a:lnTo>
                  <a:pt x="677677" y="20733"/>
                </a:lnTo>
                <a:lnTo>
                  <a:pt x="615244" y="25964"/>
                </a:lnTo>
                <a:lnTo>
                  <a:pt x="555048" y="31714"/>
                </a:lnTo>
                <a:lnTo>
                  <a:pt x="497219" y="37961"/>
                </a:lnTo>
                <a:lnTo>
                  <a:pt x="441886" y="44687"/>
                </a:lnTo>
                <a:lnTo>
                  <a:pt x="389181" y="51869"/>
                </a:lnTo>
                <a:lnTo>
                  <a:pt x="339233" y="59488"/>
                </a:lnTo>
                <a:lnTo>
                  <a:pt x="292173" y="67524"/>
                </a:lnTo>
                <a:lnTo>
                  <a:pt x="248129" y="75955"/>
                </a:lnTo>
                <a:lnTo>
                  <a:pt x="207233" y="84762"/>
                </a:lnTo>
                <a:lnTo>
                  <a:pt x="169615" y="93923"/>
                </a:lnTo>
                <a:lnTo>
                  <a:pt x="104731" y="113229"/>
                </a:lnTo>
                <a:lnTo>
                  <a:pt x="54518" y="133709"/>
                </a:lnTo>
                <a:lnTo>
                  <a:pt x="20016" y="155201"/>
                </a:lnTo>
                <a:lnTo>
                  <a:pt x="0" y="188975"/>
                </a:lnTo>
                <a:lnTo>
                  <a:pt x="2267" y="200569"/>
                </a:lnTo>
                <a:lnTo>
                  <a:pt x="35238" y="234103"/>
                </a:lnTo>
                <a:lnTo>
                  <a:pt x="77726" y="255233"/>
                </a:lnTo>
                <a:lnTo>
                  <a:pt x="135404" y="275203"/>
                </a:lnTo>
                <a:lnTo>
                  <a:pt x="207233" y="293861"/>
                </a:lnTo>
                <a:lnTo>
                  <a:pt x="248129" y="302650"/>
                </a:lnTo>
                <a:lnTo>
                  <a:pt x="292173" y="311054"/>
                </a:lnTo>
                <a:lnTo>
                  <a:pt x="339233" y="319054"/>
                </a:lnTo>
                <a:lnTo>
                  <a:pt x="389181" y="326631"/>
                </a:lnTo>
                <a:lnTo>
                  <a:pt x="441886" y="333766"/>
                </a:lnTo>
                <a:lnTo>
                  <a:pt x="497219" y="340439"/>
                </a:lnTo>
                <a:lnTo>
                  <a:pt x="555048" y="346632"/>
                </a:lnTo>
                <a:lnTo>
                  <a:pt x="615244" y="352326"/>
                </a:lnTo>
                <a:lnTo>
                  <a:pt x="677677" y="357501"/>
                </a:lnTo>
                <a:lnTo>
                  <a:pt x="742217" y="362138"/>
                </a:lnTo>
                <a:lnTo>
                  <a:pt x="808733" y="366219"/>
                </a:lnTo>
                <a:lnTo>
                  <a:pt x="877097" y="369725"/>
                </a:lnTo>
                <a:lnTo>
                  <a:pt x="947176" y="372636"/>
                </a:lnTo>
                <a:lnTo>
                  <a:pt x="1018843" y="374933"/>
                </a:lnTo>
                <a:lnTo>
                  <a:pt x="1091965" y="376597"/>
                </a:lnTo>
                <a:lnTo>
                  <a:pt x="1166414" y="377610"/>
                </a:lnTo>
                <a:lnTo>
                  <a:pt x="1242059" y="377951"/>
                </a:lnTo>
                <a:lnTo>
                  <a:pt x="1317542" y="377610"/>
                </a:lnTo>
                <a:lnTo>
                  <a:pt x="1391839" y="376597"/>
                </a:lnTo>
                <a:lnTo>
                  <a:pt x="1464823" y="374933"/>
                </a:lnTo>
                <a:lnTo>
                  <a:pt x="1536361" y="372636"/>
                </a:lnTo>
                <a:lnTo>
                  <a:pt x="1606323" y="369725"/>
                </a:lnTo>
                <a:lnTo>
                  <a:pt x="1674579" y="366219"/>
                </a:lnTo>
                <a:lnTo>
                  <a:pt x="1740998" y="362138"/>
                </a:lnTo>
                <a:lnTo>
                  <a:pt x="1805449" y="357501"/>
                </a:lnTo>
                <a:lnTo>
                  <a:pt x="1867803" y="352326"/>
                </a:lnTo>
                <a:lnTo>
                  <a:pt x="1927928" y="346632"/>
                </a:lnTo>
                <a:lnTo>
                  <a:pt x="1985694" y="340439"/>
                </a:lnTo>
                <a:lnTo>
                  <a:pt x="2040970" y="333766"/>
                </a:lnTo>
                <a:lnTo>
                  <a:pt x="2093626" y="326631"/>
                </a:lnTo>
                <a:lnTo>
                  <a:pt x="2143532" y="319054"/>
                </a:lnTo>
                <a:lnTo>
                  <a:pt x="2190556" y="311054"/>
                </a:lnTo>
                <a:lnTo>
                  <a:pt x="2234569" y="302650"/>
                </a:lnTo>
                <a:lnTo>
                  <a:pt x="2275439" y="293861"/>
                </a:lnTo>
                <a:lnTo>
                  <a:pt x="2313036" y="284705"/>
                </a:lnTo>
                <a:lnTo>
                  <a:pt x="2377890" y="265372"/>
                </a:lnTo>
                <a:lnTo>
                  <a:pt x="2428087" y="244804"/>
                </a:lnTo>
                <a:lnTo>
                  <a:pt x="2462581" y="223152"/>
                </a:lnTo>
                <a:lnTo>
                  <a:pt x="2482595" y="188975"/>
                </a:lnTo>
                <a:lnTo>
                  <a:pt x="2480328" y="177539"/>
                </a:lnTo>
                <a:lnTo>
                  <a:pt x="2447362" y="144339"/>
                </a:lnTo>
                <a:lnTo>
                  <a:pt x="2404886" y="123333"/>
                </a:lnTo>
                <a:lnTo>
                  <a:pt x="2347230" y="103419"/>
                </a:lnTo>
                <a:lnTo>
                  <a:pt x="2275439" y="84762"/>
                </a:lnTo>
                <a:lnTo>
                  <a:pt x="2234569" y="75955"/>
                </a:lnTo>
                <a:lnTo>
                  <a:pt x="2190556" y="67524"/>
                </a:lnTo>
                <a:lnTo>
                  <a:pt x="2143532" y="59488"/>
                </a:lnTo>
                <a:lnTo>
                  <a:pt x="2093626" y="51869"/>
                </a:lnTo>
                <a:lnTo>
                  <a:pt x="2040970" y="44687"/>
                </a:lnTo>
                <a:lnTo>
                  <a:pt x="1985694" y="37961"/>
                </a:lnTo>
                <a:lnTo>
                  <a:pt x="1927928" y="31714"/>
                </a:lnTo>
                <a:lnTo>
                  <a:pt x="1867803" y="25964"/>
                </a:lnTo>
                <a:lnTo>
                  <a:pt x="1805449" y="20733"/>
                </a:lnTo>
                <a:lnTo>
                  <a:pt x="1740998" y="16040"/>
                </a:lnTo>
                <a:lnTo>
                  <a:pt x="1674579" y="11907"/>
                </a:lnTo>
                <a:lnTo>
                  <a:pt x="1606323" y="8354"/>
                </a:lnTo>
                <a:lnTo>
                  <a:pt x="1536361" y="5401"/>
                </a:lnTo>
                <a:lnTo>
                  <a:pt x="1464823" y="3068"/>
                </a:lnTo>
                <a:lnTo>
                  <a:pt x="1391839" y="1377"/>
                </a:lnTo>
                <a:lnTo>
                  <a:pt x="1317542" y="347"/>
                </a:lnTo>
                <a:lnTo>
                  <a:pt x="1242059" y="0"/>
                </a:lnTo>
                <a:close/>
              </a:path>
            </a:pathLst>
          </a:custGeom>
          <a:ln w="38099">
            <a:solidFill>
              <a:srgbClr val="FF0000"/>
            </a:solidFill>
          </a:ln>
        </p:spPr>
        <p:txBody>
          <a:bodyPr wrap="square" lIns="0" tIns="0" rIns="0" bIns="0" rtlCol="0"/>
          <a:lstStyle/>
          <a:p>
            <a:endParaRPr sz="1634"/>
          </a:p>
        </p:txBody>
      </p:sp>
    </p:spTree>
    <p:extLst>
      <p:ext uri="{BB962C8B-B14F-4D97-AF65-F5344CB8AC3E}">
        <p14:creationId xmlns:p14="http://schemas.microsoft.com/office/powerpoint/2010/main" val="2770613959"/>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p:nvPr/>
        </p:nvSpPr>
        <p:spPr>
          <a:xfrm>
            <a:off x="2685569" y="5939609"/>
            <a:ext cx="4875519" cy="558614"/>
          </a:xfrm>
          <a:prstGeom prst="rect">
            <a:avLst/>
          </a:prstGeom>
        </p:spPr>
        <p:txBody>
          <a:bodyPr vert="horz" wrap="square" lIns="0" tIns="0" rIns="0" bIns="0" rtlCol="0">
            <a:spAutoFit/>
          </a:bodyPr>
          <a:lstStyle/>
          <a:p>
            <a:pPr marL="971109" marR="4611" indent="-960159"/>
            <a:r>
              <a:rPr sz="1815" spc="-5" dirty="0">
                <a:solidFill>
                  <a:schemeClr val="tx1">
                    <a:lumMod val="65000"/>
                  </a:schemeClr>
                </a:solidFill>
                <a:latin typeface="+mj-lt"/>
                <a:cs typeface="Arial"/>
              </a:rPr>
              <a:t>Cobertores elétricos para aquecimento, </a:t>
            </a:r>
            <a:r>
              <a:rPr sz="1815" dirty="0">
                <a:solidFill>
                  <a:schemeClr val="tx1">
                    <a:lumMod val="65000"/>
                  </a:schemeClr>
                </a:solidFill>
                <a:latin typeface="+mj-lt"/>
                <a:cs typeface="Arial"/>
              </a:rPr>
              <a:t>uso em  </a:t>
            </a:r>
            <a:r>
              <a:rPr sz="1815" spc="-5" dirty="0">
                <a:solidFill>
                  <a:schemeClr val="tx1">
                    <a:lumMod val="65000"/>
                  </a:schemeClr>
                </a:solidFill>
                <a:latin typeface="+mj-lt"/>
                <a:cs typeface="Arial"/>
              </a:rPr>
              <a:t>concretagens com </a:t>
            </a:r>
            <a:r>
              <a:rPr sz="1815" dirty="0">
                <a:solidFill>
                  <a:schemeClr val="tx1">
                    <a:lumMod val="65000"/>
                  </a:schemeClr>
                </a:solidFill>
                <a:latin typeface="+mj-lt"/>
                <a:cs typeface="Arial"/>
              </a:rPr>
              <a:t>clima</a:t>
            </a:r>
            <a:r>
              <a:rPr sz="1815" spc="-73" dirty="0">
                <a:solidFill>
                  <a:schemeClr val="tx1">
                    <a:lumMod val="65000"/>
                  </a:schemeClr>
                </a:solidFill>
                <a:latin typeface="+mj-lt"/>
                <a:cs typeface="Arial"/>
              </a:rPr>
              <a:t> </a:t>
            </a:r>
            <a:r>
              <a:rPr sz="1815" spc="-5" dirty="0">
                <a:solidFill>
                  <a:schemeClr val="tx1">
                    <a:lumMod val="65000"/>
                  </a:schemeClr>
                </a:solidFill>
                <a:latin typeface="+mj-lt"/>
                <a:cs typeface="Arial"/>
              </a:rPr>
              <a:t>frio.</a:t>
            </a:r>
            <a:endParaRPr sz="1815" dirty="0">
              <a:solidFill>
                <a:schemeClr val="tx1">
                  <a:lumMod val="65000"/>
                </a:schemeClr>
              </a:solidFill>
              <a:latin typeface="+mj-lt"/>
              <a:cs typeface="Arial"/>
            </a:endParaRPr>
          </a:p>
        </p:txBody>
      </p:sp>
      <p:sp>
        <p:nvSpPr>
          <p:cNvPr id="11" name="object 11"/>
          <p:cNvSpPr/>
          <p:nvPr/>
        </p:nvSpPr>
        <p:spPr>
          <a:xfrm>
            <a:off x="2287685" y="3048409"/>
            <a:ext cx="3753803" cy="2816045"/>
          </a:xfrm>
          <a:prstGeom prst="rect">
            <a:avLst/>
          </a:prstGeom>
          <a:blipFill>
            <a:blip r:embed="rId2" cstate="print"/>
            <a:stretch>
              <a:fillRect/>
            </a:stretch>
          </a:blipFill>
        </p:spPr>
        <p:txBody>
          <a:bodyPr wrap="square" lIns="0" tIns="0" rIns="0" bIns="0" rtlCol="0"/>
          <a:lstStyle/>
          <a:p>
            <a:endParaRPr sz="1634"/>
          </a:p>
        </p:txBody>
      </p:sp>
      <p:sp>
        <p:nvSpPr>
          <p:cNvPr id="12" name="object 12"/>
          <p:cNvSpPr/>
          <p:nvPr/>
        </p:nvSpPr>
        <p:spPr>
          <a:xfrm>
            <a:off x="6175650" y="3016598"/>
            <a:ext cx="2192254" cy="2829876"/>
          </a:xfrm>
          <a:prstGeom prst="rect">
            <a:avLst/>
          </a:prstGeom>
          <a:blipFill>
            <a:blip r:embed="rId3" cstate="print"/>
            <a:stretch>
              <a:fillRect/>
            </a:stretch>
          </a:blipFill>
        </p:spPr>
        <p:txBody>
          <a:bodyPr wrap="square" lIns="0" tIns="0" rIns="0" bIns="0" rtlCol="0"/>
          <a:lstStyle/>
          <a:p>
            <a:endParaRPr sz="1634"/>
          </a:p>
        </p:txBody>
      </p:sp>
      <p:sp>
        <p:nvSpPr>
          <p:cNvPr id="13" name="object 13"/>
          <p:cNvSpPr/>
          <p:nvPr/>
        </p:nvSpPr>
        <p:spPr>
          <a:xfrm>
            <a:off x="8603035" y="4045644"/>
            <a:ext cx="1337483" cy="2192254"/>
          </a:xfrm>
          <a:prstGeom prst="rect">
            <a:avLst/>
          </a:prstGeom>
          <a:blipFill>
            <a:blip r:embed="rId4" cstate="print"/>
            <a:stretch>
              <a:fillRect/>
            </a:stretch>
          </a:blipFill>
        </p:spPr>
        <p:txBody>
          <a:bodyPr wrap="square" lIns="0" tIns="0" rIns="0" bIns="0" rtlCol="0"/>
          <a:lstStyle/>
          <a:p>
            <a:endParaRPr sz="1634"/>
          </a:p>
        </p:txBody>
      </p:sp>
      <p:sp>
        <p:nvSpPr>
          <p:cNvPr id="14" name="object 14"/>
          <p:cNvSpPr txBox="1"/>
          <p:nvPr/>
        </p:nvSpPr>
        <p:spPr>
          <a:xfrm>
            <a:off x="8500236" y="3012912"/>
            <a:ext cx="1663785" cy="837922"/>
          </a:xfrm>
          <a:prstGeom prst="rect">
            <a:avLst/>
          </a:prstGeom>
        </p:spPr>
        <p:txBody>
          <a:bodyPr vert="horz" wrap="square" lIns="0" tIns="0" rIns="0" bIns="0" rtlCol="0">
            <a:spAutoFit/>
          </a:bodyPr>
          <a:lstStyle/>
          <a:p>
            <a:pPr marL="10950" marR="4611" indent="-1153" algn="ctr"/>
            <a:r>
              <a:rPr sz="1815" spc="-5" dirty="0">
                <a:solidFill>
                  <a:schemeClr val="tx1">
                    <a:lumMod val="65000"/>
                  </a:schemeClr>
                </a:solidFill>
                <a:latin typeface="+mj-lt"/>
                <a:cs typeface="Arial"/>
              </a:rPr>
              <a:t>Cobertor </a:t>
            </a:r>
            <a:r>
              <a:rPr sz="1815" dirty="0">
                <a:solidFill>
                  <a:schemeClr val="tx1">
                    <a:lumMod val="65000"/>
                  </a:schemeClr>
                </a:solidFill>
                <a:latin typeface="+mj-lt"/>
                <a:cs typeface="Arial"/>
              </a:rPr>
              <a:t>p/  </a:t>
            </a:r>
            <a:r>
              <a:rPr sz="1815" spc="-5" dirty="0">
                <a:solidFill>
                  <a:schemeClr val="tx1">
                    <a:lumMod val="65000"/>
                  </a:schemeClr>
                </a:solidFill>
                <a:latin typeface="+mj-lt"/>
                <a:cs typeface="Arial"/>
              </a:rPr>
              <a:t>aquecimento</a:t>
            </a:r>
            <a:r>
              <a:rPr sz="1815" spc="-68" dirty="0">
                <a:solidFill>
                  <a:schemeClr val="tx1">
                    <a:lumMod val="65000"/>
                  </a:schemeClr>
                </a:solidFill>
                <a:latin typeface="+mj-lt"/>
                <a:cs typeface="Arial"/>
              </a:rPr>
              <a:t> </a:t>
            </a:r>
            <a:r>
              <a:rPr sz="1815" dirty="0">
                <a:solidFill>
                  <a:schemeClr val="tx1">
                    <a:lumMod val="65000"/>
                  </a:schemeClr>
                </a:solidFill>
                <a:latin typeface="+mj-lt"/>
                <a:cs typeface="Arial"/>
              </a:rPr>
              <a:t>de  </a:t>
            </a:r>
            <a:r>
              <a:rPr sz="1815" spc="-5" dirty="0">
                <a:solidFill>
                  <a:schemeClr val="tx1">
                    <a:lumMod val="65000"/>
                  </a:schemeClr>
                </a:solidFill>
                <a:latin typeface="+mj-lt"/>
                <a:cs typeface="Arial"/>
              </a:rPr>
              <a:t>tambor </a:t>
            </a:r>
            <a:r>
              <a:rPr sz="1815" dirty="0">
                <a:solidFill>
                  <a:schemeClr val="tx1">
                    <a:lumMod val="65000"/>
                  </a:schemeClr>
                </a:solidFill>
                <a:latin typeface="+mj-lt"/>
                <a:cs typeface="Arial"/>
              </a:rPr>
              <a:t>de</a:t>
            </a:r>
            <a:r>
              <a:rPr sz="1815" spc="-82" dirty="0">
                <a:solidFill>
                  <a:schemeClr val="tx1">
                    <a:lumMod val="65000"/>
                  </a:schemeClr>
                </a:solidFill>
                <a:latin typeface="+mj-lt"/>
                <a:cs typeface="Arial"/>
              </a:rPr>
              <a:t> </a:t>
            </a:r>
            <a:r>
              <a:rPr sz="1815" spc="-5" dirty="0">
                <a:solidFill>
                  <a:schemeClr val="tx1">
                    <a:lumMod val="65000"/>
                  </a:schemeClr>
                </a:solidFill>
                <a:latin typeface="+mj-lt"/>
                <a:cs typeface="Arial"/>
              </a:rPr>
              <a:t>água</a:t>
            </a:r>
            <a:endParaRPr sz="1815" dirty="0">
              <a:solidFill>
                <a:schemeClr val="tx1">
                  <a:lumMod val="65000"/>
                </a:schemeClr>
              </a:solidFill>
              <a:latin typeface="+mj-lt"/>
              <a:cs typeface="Arial"/>
            </a:endParaRPr>
          </a:p>
        </p:txBody>
      </p:sp>
      <p:sp>
        <p:nvSpPr>
          <p:cNvPr id="15" name="object 15"/>
          <p:cNvSpPr txBox="1"/>
          <p:nvPr/>
        </p:nvSpPr>
        <p:spPr>
          <a:xfrm>
            <a:off x="684493" y="1375268"/>
            <a:ext cx="10842171" cy="1107996"/>
          </a:xfrm>
          <a:prstGeom prst="rect">
            <a:avLst/>
          </a:prstGeom>
        </p:spPr>
        <p:txBody>
          <a:bodyPr vert="horz" wrap="square" lIns="0" tIns="0" rIns="0" bIns="0" rtlCol="0">
            <a:spAutoFit/>
          </a:bodyPr>
          <a:lstStyle/>
          <a:p>
            <a:pPr marL="11527" marR="4611" indent="-1729" algn="just"/>
            <a:r>
              <a:rPr sz="2400" spc="-5" dirty="0">
                <a:solidFill>
                  <a:schemeClr val="tx1">
                    <a:lumMod val="65000"/>
                  </a:schemeClr>
                </a:solidFill>
                <a:latin typeface="+mj-lt"/>
                <a:cs typeface="Arial"/>
              </a:rPr>
              <a:t>Em climas muito frios, para manter a temperatura e umidade  corretas(abaixo de 4ºC não ocorre a hidratação do cimento) </a:t>
            </a:r>
            <a:r>
              <a:rPr sz="2400" spc="-5" dirty="0" err="1">
                <a:solidFill>
                  <a:schemeClr val="tx1">
                    <a:lumMod val="65000"/>
                  </a:schemeClr>
                </a:solidFill>
                <a:latin typeface="+mj-lt"/>
                <a:cs typeface="Arial"/>
              </a:rPr>
              <a:t>utiliza</a:t>
            </a:r>
            <a:r>
              <a:rPr sz="2400" spc="-5" dirty="0">
                <a:solidFill>
                  <a:schemeClr val="tx1">
                    <a:lumMod val="65000"/>
                  </a:schemeClr>
                </a:solidFill>
                <a:latin typeface="+mj-lt"/>
                <a:cs typeface="Arial"/>
              </a:rPr>
              <a:t>-</a:t>
            </a:r>
            <a:r>
              <a:rPr sz="2400" dirty="0">
                <a:solidFill>
                  <a:schemeClr val="tx1">
                    <a:lumMod val="65000"/>
                  </a:schemeClr>
                </a:solidFill>
                <a:latin typeface="+mj-lt"/>
                <a:cs typeface="Arial"/>
              </a:rPr>
              <a:t>se </a:t>
            </a:r>
            <a:r>
              <a:rPr sz="2400" spc="-5" dirty="0">
                <a:solidFill>
                  <a:schemeClr val="tx1">
                    <a:lumMod val="65000"/>
                  </a:schemeClr>
                </a:solidFill>
                <a:latin typeface="+mj-lt"/>
                <a:cs typeface="Arial"/>
              </a:rPr>
              <a:t>técnicas para aumentar a </a:t>
            </a:r>
            <a:r>
              <a:rPr sz="2400" dirty="0">
                <a:solidFill>
                  <a:schemeClr val="tx1">
                    <a:lumMod val="65000"/>
                  </a:schemeClr>
                </a:solidFill>
                <a:latin typeface="+mj-lt"/>
                <a:cs typeface="Arial"/>
              </a:rPr>
              <a:t>temperatura </a:t>
            </a:r>
            <a:r>
              <a:rPr sz="2400" spc="-5" dirty="0">
                <a:solidFill>
                  <a:schemeClr val="tx1">
                    <a:lumMod val="65000"/>
                  </a:schemeClr>
                </a:solidFill>
                <a:latin typeface="+mj-lt"/>
                <a:cs typeface="Arial"/>
              </a:rPr>
              <a:t>mantendo a</a:t>
            </a:r>
            <a:r>
              <a:rPr sz="2400" spc="68" dirty="0">
                <a:solidFill>
                  <a:schemeClr val="tx1">
                    <a:lumMod val="65000"/>
                  </a:schemeClr>
                </a:solidFill>
                <a:latin typeface="+mj-lt"/>
                <a:cs typeface="Arial"/>
              </a:rPr>
              <a:t> </a:t>
            </a:r>
            <a:r>
              <a:rPr sz="2400" spc="-5" dirty="0" err="1">
                <a:solidFill>
                  <a:schemeClr val="tx1">
                    <a:lumMod val="65000"/>
                  </a:schemeClr>
                </a:solidFill>
                <a:latin typeface="+mj-lt"/>
                <a:cs typeface="Arial"/>
              </a:rPr>
              <a:t>umidade</a:t>
            </a:r>
            <a:r>
              <a:rPr lang="pt-BR" sz="2400" spc="-5" dirty="0">
                <a:solidFill>
                  <a:schemeClr val="tx1">
                    <a:lumMod val="65000"/>
                  </a:schemeClr>
                </a:solidFill>
                <a:latin typeface="+mj-lt"/>
                <a:cs typeface="Arial"/>
              </a:rPr>
              <a:t>.</a:t>
            </a:r>
            <a:endParaRPr sz="2400" dirty="0">
              <a:solidFill>
                <a:schemeClr val="tx1">
                  <a:lumMod val="65000"/>
                </a:schemeClr>
              </a:solidFill>
              <a:latin typeface="+mj-lt"/>
              <a:cs typeface="Arial"/>
            </a:endParaRPr>
          </a:p>
        </p:txBody>
      </p:sp>
      <p:sp>
        <p:nvSpPr>
          <p:cNvPr id="18" name="Título 12"/>
          <p:cNvSpPr txBox="1">
            <a:spLocks/>
          </p:cNvSpPr>
          <p:nvPr/>
        </p:nvSpPr>
        <p:spPr>
          <a:xfrm>
            <a:off x="928698" y="295639"/>
            <a:ext cx="10353762" cy="970450"/>
          </a:xfrm>
          <a:prstGeom prst="rect">
            <a:avLst/>
          </a:prstGeom>
        </p:spPr>
        <p:txBody>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dirty="0"/>
              <a:t>Propriedades do Concreto Fresco</a:t>
            </a:r>
          </a:p>
        </p:txBody>
      </p:sp>
    </p:spTree>
    <p:extLst>
      <p:ext uri="{BB962C8B-B14F-4D97-AF65-F5344CB8AC3E}">
        <p14:creationId xmlns:p14="http://schemas.microsoft.com/office/powerpoint/2010/main" val="2385239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8EC2C8-FA32-EED9-5244-1747E4407C56}"/>
              </a:ext>
            </a:extLst>
          </p:cNvPr>
          <p:cNvSpPr>
            <a:spLocks noGrp="1"/>
          </p:cNvSpPr>
          <p:nvPr>
            <p:ph type="title"/>
          </p:nvPr>
        </p:nvSpPr>
        <p:spPr/>
        <p:txBody>
          <a:bodyPr>
            <a:normAutofit/>
          </a:bodyPr>
          <a:lstStyle/>
          <a:p>
            <a:r>
              <a:rPr lang="pt-BR" dirty="0"/>
              <a:t>Propriedades do Concreto Fresco: Transporte</a:t>
            </a:r>
          </a:p>
        </p:txBody>
      </p:sp>
      <p:sp>
        <p:nvSpPr>
          <p:cNvPr id="3" name="Espaço Reservado para Conteúdo 2">
            <a:extLst>
              <a:ext uri="{FF2B5EF4-FFF2-40B4-BE49-F238E27FC236}">
                <a16:creationId xmlns:a16="http://schemas.microsoft.com/office/drawing/2014/main" id="{2E5CCA0B-B8CB-5AED-9491-09732DF7FF43}"/>
              </a:ext>
            </a:extLst>
          </p:cNvPr>
          <p:cNvSpPr>
            <a:spLocks noGrp="1"/>
          </p:cNvSpPr>
          <p:nvPr>
            <p:ph idx="1"/>
          </p:nvPr>
        </p:nvSpPr>
        <p:spPr/>
        <p:txBody>
          <a:bodyPr/>
          <a:lstStyle/>
          <a:p>
            <a:pPr algn="just"/>
            <a:r>
              <a:rPr lang="pt-BR" dirty="0"/>
              <a:t>Um caminhão betoneira, de acordo com a ABNT NBR 7212 (2012), precisa, independentemente das condições de tráfego e da distância entre a central e o local da obra que contratou o serviço, entregar o material que carrega no tempo máximo de 150 minutos (item 4.5.3, letra b). São 90 minutos para o transporte até a obra (item 4.5.2, letra b) 30 minutos para o início da descarga do concreto (item 4.5.3, letra a) e mais 30 minutos aplicar (lançar e adensar) o concreto.</a:t>
            </a:r>
          </a:p>
        </p:txBody>
      </p:sp>
      <p:sp>
        <p:nvSpPr>
          <p:cNvPr id="12" name="object 12"/>
          <p:cNvSpPr/>
          <p:nvPr/>
        </p:nvSpPr>
        <p:spPr>
          <a:xfrm>
            <a:off x="445817" y="5192914"/>
            <a:ext cx="1380089" cy="1169568"/>
          </a:xfrm>
          <a:prstGeom prst="rect">
            <a:avLst/>
          </a:prstGeom>
          <a:blipFill>
            <a:blip r:embed="rId2" cstate="print"/>
            <a:stretch>
              <a:fillRect/>
            </a:stretch>
          </a:blipFill>
        </p:spPr>
        <p:txBody>
          <a:bodyPr wrap="square" lIns="0" tIns="0" rIns="0" bIns="0" rtlCol="0"/>
          <a:lstStyle/>
          <a:p>
            <a:endParaRPr sz="1634"/>
          </a:p>
        </p:txBody>
      </p:sp>
      <p:sp>
        <p:nvSpPr>
          <p:cNvPr id="13" name="object 13"/>
          <p:cNvSpPr/>
          <p:nvPr/>
        </p:nvSpPr>
        <p:spPr>
          <a:xfrm>
            <a:off x="1355645" y="4319282"/>
            <a:ext cx="1451217" cy="1067258"/>
          </a:xfrm>
          <a:prstGeom prst="rect">
            <a:avLst/>
          </a:prstGeom>
          <a:blipFill>
            <a:blip r:embed="rId3" cstate="print"/>
            <a:stretch>
              <a:fillRect/>
            </a:stretch>
          </a:blipFill>
        </p:spPr>
        <p:txBody>
          <a:bodyPr wrap="square" lIns="0" tIns="0" rIns="0" bIns="0" rtlCol="0"/>
          <a:lstStyle/>
          <a:p>
            <a:endParaRPr sz="1634"/>
          </a:p>
        </p:txBody>
      </p:sp>
      <p:sp>
        <p:nvSpPr>
          <p:cNvPr id="8" name="object 9"/>
          <p:cNvSpPr/>
          <p:nvPr/>
        </p:nvSpPr>
        <p:spPr>
          <a:xfrm>
            <a:off x="3436483" y="4326433"/>
            <a:ext cx="2326533" cy="1572475"/>
          </a:xfrm>
          <a:prstGeom prst="rect">
            <a:avLst/>
          </a:prstGeom>
          <a:blipFill>
            <a:blip r:embed="rId4" cstate="print"/>
            <a:stretch>
              <a:fillRect/>
            </a:stretch>
          </a:blipFill>
        </p:spPr>
        <p:txBody>
          <a:bodyPr wrap="square" lIns="0" tIns="0" rIns="0" bIns="0" rtlCol="0"/>
          <a:lstStyle/>
          <a:p>
            <a:endParaRPr sz="1634"/>
          </a:p>
        </p:txBody>
      </p:sp>
      <p:sp>
        <p:nvSpPr>
          <p:cNvPr id="14" name="object 12"/>
          <p:cNvSpPr/>
          <p:nvPr/>
        </p:nvSpPr>
        <p:spPr>
          <a:xfrm rot="8636035">
            <a:off x="3944979" y="5629986"/>
            <a:ext cx="673698" cy="155025"/>
          </a:xfrm>
          <a:custGeom>
            <a:avLst/>
            <a:gdLst/>
            <a:ahLst/>
            <a:cxnLst/>
            <a:rect l="l" t="t" r="r" b="b"/>
            <a:pathLst>
              <a:path w="742315" h="170814">
                <a:moveTo>
                  <a:pt x="167110" y="56680"/>
                </a:moveTo>
                <a:lnTo>
                  <a:pt x="161543" y="0"/>
                </a:lnTo>
                <a:lnTo>
                  <a:pt x="0" y="102107"/>
                </a:lnTo>
                <a:lnTo>
                  <a:pt x="138683" y="155447"/>
                </a:lnTo>
                <a:lnTo>
                  <a:pt x="138683" y="59435"/>
                </a:lnTo>
                <a:lnTo>
                  <a:pt x="167110" y="56680"/>
                </a:lnTo>
                <a:close/>
              </a:path>
              <a:path w="742315" h="170814">
                <a:moveTo>
                  <a:pt x="172795" y="114560"/>
                </a:moveTo>
                <a:lnTo>
                  <a:pt x="167110" y="56680"/>
                </a:lnTo>
                <a:lnTo>
                  <a:pt x="138683" y="59435"/>
                </a:lnTo>
                <a:lnTo>
                  <a:pt x="144779" y="117347"/>
                </a:lnTo>
                <a:lnTo>
                  <a:pt x="172795" y="114560"/>
                </a:lnTo>
                <a:close/>
              </a:path>
              <a:path w="742315" h="170814">
                <a:moveTo>
                  <a:pt x="178307" y="170687"/>
                </a:moveTo>
                <a:lnTo>
                  <a:pt x="172795" y="114560"/>
                </a:lnTo>
                <a:lnTo>
                  <a:pt x="144779" y="117347"/>
                </a:lnTo>
                <a:lnTo>
                  <a:pt x="138683" y="59435"/>
                </a:lnTo>
                <a:lnTo>
                  <a:pt x="138683" y="155447"/>
                </a:lnTo>
                <a:lnTo>
                  <a:pt x="178307" y="170687"/>
                </a:lnTo>
                <a:close/>
              </a:path>
              <a:path w="742315" h="170814">
                <a:moveTo>
                  <a:pt x="742187" y="57911"/>
                </a:moveTo>
                <a:lnTo>
                  <a:pt x="736091" y="1523"/>
                </a:lnTo>
                <a:lnTo>
                  <a:pt x="167110" y="56680"/>
                </a:lnTo>
                <a:lnTo>
                  <a:pt x="172795" y="114560"/>
                </a:lnTo>
                <a:lnTo>
                  <a:pt x="742187" y="57911"/>
                </a:lnTo>
                <a:close/>
              </a:path>
            </a:pathLst>
          </a:custGeom>
          <a:solidFill>
            <a:srgbClr val="FF3200"/>
          </a:solidFill>
        </p:spPr>
        <p:txBody>
          <a:bodyPr wrap="square" lIns="0" tIns="0" rIns="0" bIns="0" rtlCol="0"/>
          <a:lstStyle/>
          <a:p>
            <a:endParaRPr sz="1634"/>
          </a:p>
        </p:txBody>
      </p:sp>
      <p:sp>
        <p:nvSpPr>
          <p:cNvPr id="16" name="object 13"/>
          <p:cNvSpPr txBox="1"/>
          <p:nvPr/>
        </p:nvSpPr>
        <p:spPr>
          <a:xfrm>
            <a:off x="3614492" y="5953931"/>
            <a:ext cx="2326533" cy="502958"/>
          </a:xfrm>
          <a:prstGeom prst="rect">
            <a:avLst/>
          </a:prstGeom>
        </p:spPr>
        <p:txBody>
          <a:bodyPr vert="horz" wrap="square" lIns="0" tIns="0" rIns="0" bIns="0" rtlCol="0">
            <a:spAutoFit/>
          </a:bodyPr>
          <a:lstStyle/>
          <a:p>
            <a:pPr marL="55327" marR="4611" indent="-44377"/>
            <a:r>
              <a:rPr sz="1634" b="1" spc="-5" dirty="0">
                <a:latin typeface="Arial"/>
                <a:cs typeface="Arial"/>
              </a:rPr>
              <a:t>Mangote </a:t>
            </a:r>
            <a:r>
              <a:rPr sz="1634" b="1" dirty="0">
                <a:latin typeface="Arial"/>
                <a:cs typeface="Arial"/>
              </a:rPr>
              <a:t>p/ </a:t>
            </a:r>
            <a:r>
              <a:rPr sz="1634" b="1" spc="-9" dirty="0">
                <a:latin typeface="Arial"/>
                <a:cs typeface="Arial"/>
              </a:rPr>
              <a:t>desacelerar  </a:t>
            </a:r>
            <a:r>
              <a:rPr sz="1634" b="1" dirty="0">
                <a:latin typeface="Arial"/>
                <a:cs typeface="Arial"/>
              </a:rPr>
              <a:t>a </a:t>
            </a:r>
            <a:r>
              <a:rPr sz="1634" b="1" spc="-9" dirty="0">
                <a:latin typeface="Arial"/>
                <a:cs typeface="Arial"/>
              </a:rPr>
              <a:t>velocidade </a:t>
            </a:r>
            <a:r>
              <a:rPr sz="1634" b="1" dirty="0">
                <a:latin typeface="Arial"/>
                <a:cs typeface="Arial"/>
              </a:rPr>
              <a:t>de</a:t>
            </a:r>
            <a:r>
              <a:rPr sz="1634" b="1" spc="-9" dirty="0">
                <a:latin typeface="Arial"/>
                <a:cs typeface="Arial"/>
              </a:rPr>
              <a:t> </a:t>
            </a:r>
            <a:r>
              <a:rPr sz="1634" b="1" spc="-5" dirty="0">
                <a:latin typeface="Arial"/>
                <a:cs typeface="Arial"/>
              </a:rPr>
              <a:t>queda</a:t>
            </a:r>
            <a:endParaRPr sz="1634" dirty="0">
              <a:latin typeface="Arial"/>
              <a:cs typeface="Arial"/>
            </a:endParaRPr>
          </a:p>
        </p:txBody>
      </p:sp>
      <p:sp>
        <p:nvSpPr>
          <p:cNvPr id="9" name="object 9">
            <a:extLst>
              <a:ext uri="{FF2B5EF4-FFF2-40B4-BE49-F238E27FC236}">
                <a16:creationId xmlns:a16="http://schemas.microsoft.com/office/drawing/2014/main" id="{05D0A8BC-BC8D-49BA-B628-3147988B6AA4}"/>
              </a:ext>
            </a:extLst>
          </p:cNvPr>
          <p:cNvSpPr/>
          <p:nvPr/>
        </p:nvSpPr>
        <p:spPr>
          <a:xfrm>
            <a:off x="6307421" y="4259467"/>
            <a:ext cx="2844380" cy="1866893"/>
          </a:xfrm>
          <a:prstGeom prst="rect">
            <a:avLst/>
          </a:prstGeom>
          <a:blipFill>
            <a:blip r:embed="rId5" cstate="print"/>
            <a:stretch>
              <a:fillRect/>
            </a:stretch>
          </a:blipFill>
        </p:spPr>
        <p:txBody>
          <a:bodyPr wrap="square" lIns="0" tIns="0" rIns="0" bIns="0" rtlCol="0"/>
          <a:lstStyle/>
          <a:p>
            <a:endParaRPr sz="1634"/>
          </a:p>
        </p:txBody>
      </p:sp>
      <p:pic>
        <p:nvPicPr>
          <p:cNvPr id="1026" name="Picture 2" descr="E D I S T R I B U I Ç Ã O DE E D I S T R I B U I Ç Ã O DE">
            <a:extLst>
              <a:ext uri="{FF2B5EF4-FFF2-40B4-BE49-F238E27FC236}">
                <a16:creationId xmlns:a16="http://schemas.microsoft.com/office/drawing/2014/main" id="{E26C2C8F-5831-F132-9A01-9A00957E195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22900" y="5364594"/>
            <a:ext cx="2034440" cy="131983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 empresa - G10 Concreto">
            <a:extLst>
              <a:ext uri="{FF2B5EF4-FFF2-40B4-BE49-F238E27FC236}">
                <a16:creationId xmlns:a16="http://schemas.microsoft.com/office/drawing/2014/main" id="{50D80EA3-3E05-92E0-21CF-126C9B31AFF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522900" y="3434816"/>
            <a:ext cx="2034440" cy="2034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28975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7CFAC9FD-BAD6-47B4-9C11-BE23CEAC75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5B67B9C-9B45-4084-9BB5-187071EE9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4287"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3" name="Título 12"/>
          <p:cNvSpPr>
            <a:spLocks noGrp="1"/>
          </p:cNvSpPr>
          <p:nvPr>
            <p:ph type="title"/>
          </p:nvPr>
        </p:nvSpPr>
        <p:spPr>
          <a:xfrm>
            <a:off x="695916" y="1078264"/>
            <a:ext cx="3422930" cy="4701473"/>
          </a:xfrm>
        </p:spPr>
        <p:txBody>
          <a:bodyPr vert="horz" lIns="91440" tIns="45720" rIns="91440" bIns="45720" rtlCol="0" anchor="ctr">
            <a:normAutofit/>
          </a:bodyPr>
          <a:lstStyle/>
          <a:p>
            <a:pPr algn="r"/>
            <a:r>
              <a:rPr lang="en-US" sz="4400" dirty="0" err="1">
                <a:solidFill>
                  <a:srgbClr val="FFFFFF"/>
                </a:solidFill>
              </a:rPr>
              <a:t>Propriedades</a:t>
            </a:r>
            <a:r>
              <a:rPr lang="en-US" sz="4400" dirty="0">
                <a:solidFill>
                  <a:srgbClr val="FFFFFF"/>
                </a:solidFill>
              </a:rPr>
              <a:t> do </a:t>
            </a:r>
            <a:r>
              <a:rPr lang="en-US" sz="4400" dirty="0" err="1">
                <a:solidFill>
                  <a:srgbClr val="FFFFFF"/>
                </a:solidFill>
              </a:rPr>
              <a:t>Concreto</a:t>
            </a:r>
            <a:r>
              <a:rPr lang="en-US" sz="4400" dirty="0">
                <a:solidFill>
                  <a:srgbClr val="FFFFFF"/>
                </a:solidFill>
              </a:rPr>
              <a:t> Fresco: </a:t>
            </a:r>
            <a:r>
              <a:rPr lang="en-US" sz="4400" dirty="0" err="1">
                <a:solidFill>
                  <a:srgbClr val="FFFFFF"/>
                </a:solidFill>
              </a:rPr>
              <a:t>Lançamento</a:t>
            </a:r>
            <a:r>
              <a:rPr lang="en-US" sz="4400" dirty="0">
                <a:solidFill>
                  <a:srgbClr val="FFFFFF"/>
                </a:solidFill>
              </a:rPr>
              <a:t> do </a:t>
            </a:r>
            <a:r>
              <a:rPr lang="en-US" sz="4400" dirty="0" err="1">
                <a:solidFill>
                  <a:srgbClr val="FFFFFF"/>
                </a:solidFill>
              </a:rPr>
              <a:t>Concreto</a:t>
            </a:r>
            <a:endParaRPr lang="en-US" sz="4400" dirty="0">
              <a:solidFill>
                <a:srgbClr val="FFFFFF"/>
              </a:solidFill>
            </a:endParaRPr>
          </a:p>
        </p:txBody>
      </p:sp>
      <p:sp>
        <p:nvSpPr>
          <p:cNvPr id="2" name="object 8"/>
          <p:cNvSpPr/>
          <p:nvPr/>
        </p:nvSpPr>
        <p:spPr>
          <a:xfrm>
            <a:off x="4814762" y="4582957"/>
            <a:ext cx="2670518" cy="2003333"/>
          </a:xfrm>
          <a:prstGeom prst="rect">
            <a:avLst/>
          </a:prstGeom>
          <a:blipFill>
            <a:blip r:embed="rId2" cstate="print"/>
            <a:stretch>
              <a:fillRect/>
            </a:stretch>
          </a:blipFill>
          <a:effectLst>
            <a:glow rad="228600">
              <a:schemeClr val="accent6">
                <a:satMod val="175000"/>
                <a:alpha val="40000"/>
              </a:schemeClr>
            </a:glow>
            <a:innerShdw blurRad="63500" dist="50800" dir="5400000">
              <a:prstClr val="black">
                <a:alpha val="50000"/>
              </a:prstClr>
            </a:innerShdw>
          </a:effectLst>
        </p:spPr>
        <p:txBody>
          <a:bodyPr wrap="square" lIns="0" tIns="0" rIns="0" bIns="0" rtlCol="0"/>
          <a:lstStyle/>
          <a:p>
            <a:endParaRPr sz="1634"/>
          </a:p>
        </p:txBody>
      </p:sp>
      <p:graphicFrame>
        <p:nvGraphicFramePr>
          <p:cNvPr id="22" name="object 7">
            <a:extLst>
              <a:ext uri="{FF2B5EF4-FFF2-40B4-BE49-F238E27FC236}">
                <a16:creationId xmlns:a16="http://schemas.microsoft.com/office/drawing/2014/main" id="{90FF5EF2-070D-EE35-225E-7778FE1E74E7}"/>
              </a:ext>
            </a:extLst>
          </p:cNvPr>
          <p:cNvGraphicFramePr/>
          <p:nvPr/>
        </p:nvGraphicFramePr>
        <p:xfrm>
          <a:off x="5350202" y="0"/>
          <a:ext cx="6117578" cy="47014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object 10"/>
          <p:cNvSpPr/>
          <p:nvPr/>
        </p:nvSpPr>
        <p:spPr>
          <a:xfrm>
            <a:off x="7634004" y="4420431"/>
            <a:ext cx="4369216" cy="2165859"/>
          </a:xfrm>
          <a:prstGeom prst="rect">
            <a:avLst/>
          </a:prstGeom>
          <a:blipFill>
            <a:blip r:embed="rId8" cstate="print"/>
            <a:stretch>
              <a:fillRect/>
            </a:stretch>
          </a:blipFill>
        </p:spPr>
        <p:txBody>
          <a:bodyPr wrap="square" lIns="0" tIns="0" rIns="0" bIns="0" rtlCol="0"/>
          <a:lstStyle/>
          <a:p>
            <a:endParaRPr sz="1634"/>
          </a:p>
        </p:txBody>
      </p:sp>
    </p:spTree>
    <p:extLst>
      <p:ext uri="{BB962C8B-B14F-4D97-AF65-F5344CB8AC3E}">
        <p14:creationId xmlns:p14="http://schemas.microsoft.com/office/powerpoint/2010/main" val="2379123687"/>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05277D-B8A3-55B3-1A37-5DAF76B0096B}"/>
              </a:ext>
            </a:extLst>
          </p:cNvPr>
          <p:cNvSpPr>
            <a:spLocks noGrp="1"/>
          </p:cNvSpPr>
          <p:nvPr>
            <p:ph type="title"/>
          </p:nvPr>
        </p:nvSpPr>
        <p:spPr/>
        <p:txBody>
          <a:bodyPr>
            <a:normAutofit fontScale="90000"/>
          </a:bodyPr>
          <a:lstStyle/>
          <a:p>
            <a:r>
              <a:rPr lang="pt-BR" dirty="0"/>
              <a:t>Propriedades do Concreto Fresco: Adensamento</a:t>
            </a:r>
          </a:p>
        </p:txBody>
      </p:sp>
      <p:sp>
        <p:nvSpPr>
          <p:cNvPr id="3" name="Espaço Reservado para Conteúdo 2">
            <a:extLst>
              <a:ext uri="{FF2B5EF4-FFF2-40B4-BE49-F238E27FC236}">
                <a16:creationId xmlns:a16="http://schemas.microsoft.com/office/drawing/2014/main" id="{36E94126-C02B-1A23-FA22-ED52FDA99C88}"/>
              </a:ext>
            </a:extLst>
          </p:cNvPr>
          <p:cNvSpPr>
            <a:spLocks noGrp="1"/>
          </p:cNvSpPr>
          <p:nvPr>
            <p:ph idx="1"/>
          </p:nvPr>
        </p:nvSpPr>
        <p:spPr/>
        <p:txBody>
          <a:bodyPr/>
          <a:lstStyle/>
          <a:p>
            <a:r>
              <a:rPr lang="pt-BR" dirty="0"/>
              <a:t>A finalidade é preencher as formas completamente, retirar o ar e eliminar vazios.</a:t>
            </a:r>
          </a:p>
          <a:p>
            <a:endParaRPr lang="pt-BR" dirty="0"/>
          </a:p>
        </p:txBody>
      </p:sp>
      <p:sp>
        <p:nvSpPr>
          <p:cNvPr id="12" name="object 8">
            <a:extLst>
              <a:ext uri="{FF2B5EF4-FFF2-40B4-BE49-F238E27FC236}">
                <a16:creationId xmlns:a16="http://schemas.microsoft.com/office/drawing/2014/main" id="{16C1BCA0-A298-4386-BD82-B621F3900441}"/>
              </a:ext>
            </a:extLst>
          </p:cNvPr>
          <p:cNvSpPr/>
          <p:nvPr/>
        </p:nvSpPr>
        <p:spPr>
          <a:xfrm>
            <a:off x="6462413" y="4753645"/>
            <a:ext cx="5240580" cy="1405398"/>
          </a:xfrm>
          <a:prstGeom prst="rect">
            <a:avLst/>
          </a:prstGeom>
          <a:blipFill>
            <a:blip r:embed="rId2" cstate="print"/>
            <a:stretch>
              <a:fillRect l="-2162" t="-8513" r="-4348" b="-5693"/>
            </a:stretch>
          </a:blipFill>
        </p:spPr>
        <p:txBody>
          <a:bodyPr wrap="square" lIns="0" tIns="0" rIns="0" bIns="0" rtlCol="0"/>
          <a:lstStyle/>
          <a:p>
            <a:endParaRPr sz="1634"/>
          </a:p>
        </p:txBody>
      </p:sp>
      <p:sp>
        <p:nvSpPr>
          <p:cNvPr id="14" name="object 9">
            <a:extLst>
              <a:ext uri="{FF2B5EF4-FFF2-40B4-BE49-F238E27FC236}">
                <a16:creationId xmlns:a16="http://schemas.microsoft.com/office/drawing/2014/main" id="{1B456CF3-732C-4C34-AC6B-A3791CEC786A}"/>
              </a:ext>
            </a:extLst>
          </p:cNvPr>
          <p:cNvSpPr/>
          <p:nvPr/>
        </p:nvSpPr>
        <p:spPr>
          <a:xfrm>
            <a:off x="7614852" y="5259833"/>
            <a:ext cx="680926" cy="74879"/>
          </a:xfrm>
          <a:custGeom>
            <a:avLst/>
            <a:gdLst/>
            <a:ahLst/>
            <a:cxnLst/>
            <a:rect l="l" t="t" r="r" b="b"/>
            <a:pathLst>
              <a:path w="841375" h="96520">
                <a:moveTo>
                  <a:pt x="84332" y="39376"/>
                </a:moveTo>
                <a:lnTo>
                  <a:pt x="83819" y="10667"/>
                </a:lnTo>
                <a:lnTo>
                  <a:pt x="0" y="54863"/>
                </a:lnTo>
                <a:lnTo>
                  <a:pt x="70103" y="88664"/>
                </a:lnTo>
                <a:lnTo>
                  <a:pt x="70103" y="39623"/>
                </a:lnTo>
                <a:lnTo>
                  <a:pt x="84332" y="39376"/>
                </a:lnTo>
                <a:close/>
              </a:path>
              <a:path w="841375" h="96520">
                <a:moveTo>
                  <a:pt x="84850" y="68349"/>
                </a:moveTo>
                <a:lnTo>
                  <a:pt x="84332" y="39376"/>
                </a:lnTo>
                <a:lnTo>
                  <a:pt x="70103" y="39623"/>
                </a:lnTo>
                <a:lnTo>
                  <a:pt x="71627" y="68579"/>
                </a:lnTo>
                <a:lnTo>
                  <a:pt x="84850" y="68349"/>
                </a:lnTo>
                <a:close/>
              </a:path>
              <a:path w="841375" h="96520">
                <a:moveTo>
                  <a:pt x="85343" y="96011"/>
                </a:moveTo>
                <a:lnTo>
                  <a:pt x="84850" y="68349"/>
                </a:lnTo>
                <a:lnTo>
                  <a:pt x="71627" y="68579"/>
                </a:lnTo>
                <a:lnTo>
                  <a:pt x="70103" y="39623"/>
                </a:lnTo>
                <a:lnTo>
                  <a:pt x="70103" y="88664"/>
                </a:lnTo>
                <a:lnTo>
                  <a:pt x="85343" y="96011"/>
                </a:lnTo>
                <a:close/>
              </a:path>
              <a:path w="841375" h="96520">
                <a:moveTo>
                  <a:pt x="755391" y="56636"/>
                </a:moveTo>
                <a:lnTo>
                  <a:pt x="754874" y="27689"/>
                </a:lnTo>
                <a:lnTo>
                  <a:pt x="84332" y="39376"/>
                </a:lnTo>
                <a:lnTo>
                  <a:pt x="84850" y="68349"/>
                </a:lnTo>
                <a:lnTo>
                  <a:pt x="755391" y="56636"/>
                </a:lnTo>
                <a:close/>
              </a:path>
              <a:path w="841375" h="96520">
                <a:moveTo>
                  <a:pt x="841247" y="41147"/>
                </a:moveTo>
                <a:lnTo>
                  <a:pt x="754379" y="0"/>
                </a:lnTo>
                <a:lnTo>
                  <a:pt x="754874" y="27689"/>
                </a:lnTo>
                <a:lnTo>
                  <a:pt x="769619" y="27431"/>
                </a:lnTo>
                <a:lnTo>
                  <a:pt x="769619" y="78241"/>
                </a:lnTo>
                <a:lnTo>
                  <a:pt x="841247" y="41147"/>
                </a:lnTo>
                <a:close/>
              </a:path>
              <a:path w="841375" h="96520">
                <a:moveTo>
                  <a:pt x="769619" y="56387"/>
                </a:moveTo>
                <a:lnTo>
                  <a:pt x="769619" y="27431"/>
                </a:lnTo>
                <a:lnTo>
                  <a:pt x="754874" y="27689"/>
                </a:lnTo>
                <a:lnTo>
                  <a:pt x="755391" y="56636"/>
                </a:lnTo>
                <a:lnTo>
                  <a:pt x="769619" y="56387"/>
                </a:lnTo>
                <a:close/>
              </a:path>
              <a:path w="841375" h="96520">
                <a:moveTo>
                  <a:pt x="769619" y="78241"/>
                </a:moveTo>
                <a:lnTo>
                  <a:pt x="769619" y="56387"/>
                </a:lnTo>
                <a:lnTo>
                  <a:pt x="755391" y="56636"/>
                </a:lnTo>
                <a:lnTo>
                  <a:pt x="755903" y="85343"/>
                </a:lnTo>
                <a:lnTo>
                  <a:pt x="769619" y="78241"/>
                </a:lnTo>
                <a:close/>
              </a:path>
            </a:pathLst>
          </a:custGeom>
          <a:solidFill>
            <a:srgbClr val="FF3200"/>
          </a:solidFill>
        </p:spPr>
        <p:txBody>
          <a:bodyPr wrap="square" lIns="0" tIns="0" rIns="0" bIns="0" rtlCol="0"/>
          <a:lstStyle/>
          <a:p>
            <a:endParaRPr sz="1634"/>
          </a:p>
        </p:txBody>
      </p:sp>
      <p:sp>
        <p:nvSpPr>
          <p:cNvPr id="16" name="object 11">
            <a:extLst>
              <a:ext uri="{FF2B5EF4-FFF2-40B4-BE49-F238E27FC236}">
                <a16:creationId xmlns:a16="http://schemas.microsoft.com/office/drawing/2014/main" id="{3DBF8900-24F9-43A1-B3E9-B22388CEB270}"/>
              </a:ext>
            </a:extLst>
          </p:cNvPr>
          <p:cNvSpPr txBox="1"/>
          <p:nvPr/>
        </p:nvSpPr>
        <p:spPr>
          <a:xfrm>
            <a:off x="8684425" y="6302196"/>
            <a:ext cx="911134" cy="195566"/>
          </a:xfrm>
          <a:prstGeom prst="rect">
            <a:avLst/>
          </a:prstGeom>
        </p:spPr>
        <p:txBody>
          <a:bodyPr vert="horz" wrap="square" lIns="0" tIns="0" rIns="0" bIns="0" rtlCol="0">
            <a:spAutoFit/>
          </a:bodyPr>
          <a:lstStyle/>
          <a:p>
            <a:pPr marL="11527"/>
            <a:r>
              <a:rPr sz="1271" spc="-5" dirty="0">
                <a:latin typeface="Arial"/>
                <a:cs typeface="Arial"/>
              </a:rPr>
              <a:t>(Silva, P.</a:t>
            </a:r>
            <a:r>
              <a:rPr sz="1271" spc="-50" dirty="0">
                <a:latin typeface="Arial"/>
                <a:cs typeface="Arial"/>
              </a:rPr>
              <a:t> </a:t>
            </a:r>
            <a:r>
              <a:rPr sz="1271" spc="-5" dirty="0">
                <a:latin typeface="Arial"/>
                <a:cs typeface="Arial"/>
              </a:rPr>
              <a:t>F.)</a:t>
            </a:r>
            <a:endParaRPr sz="1271" dirty="0">
              <a:latin typeface="Arial"/>
              <a:cs typeface="Arial"/>
            </a:endParaRPr>
          </a:p>
        </p:txBody>
      </p:sp>
      <p:sp>
        <p:nvSpPr>
          <p:cNvPr id="15" name="object 9">
            <a:extLst>
              <a:ext uri="{FF2B5EF4-FFF2-40B4-BE49-F238E27FC236}">
                <a16:creationId xmlns:a16="http://schemas.microsoft.com/office/drawing/2014/main" id="{0DC851A1-8E40-401B-AA87-8D6163C83BF9}"/>
              </a:ext>
            </a:extLst>
          </p:cNvPr>
          <p:cNvSpPr txBox="1"/>
          <p:nvPr/>
        </p:nvSpPr>
        <p:spPr>
          <a:xfrm>
            <a:off x="7744548" y="4257506"/>
            <a:ext cx="3164799" cy="215444"/>
          </a:xfrm>
          <a:prstGeom prst="rect">
            <a:avLst/>
          </a:prstGeom>
        </p:spPr>
        <p:txBody>
          <a:bodyPr vert="horz" wrap="square" lIns="0" tIns="0" rIns="0" bIns="0" rtlCol="0">
            <a:spAutoFit/>
          </a:bodyPr>
          <a:lstStyle/>
          <a:p>
            <a:pPr marL="1084646" marR="4611" indent="-1073695"/>
            <a:r>
              <a:rPr sz="1400" b="1" spc="-5" dirty="0">
                <a:solidFill>
                  <a:schemeClr val="tx1">
                    <a:lumMod val="75000"/>
                  </a:schemeClr>
                </a:solidFill>
                <a:latin typeface="Arial"/>
                <a:cs typeface="Arial"/>
              </a:rPr>
              <a:t>Vibradores de </a:t>
            </a:r>
            <a:r>
              <a:rPr sz="1400" b="1" spc="-9" dirty="0" err="1">
                <a:solidFill>
                  <a:schemeClr val="tx1">
                    <a:lumMod val="75000"/>
                  </a:schemeClr>
                </a:solidFill>
                <a:latin typeface="Arial"/>
                <a:cs typeface="Arial"/>
              </a:rPr>
              <a:t>agulha</a:t>
            </a:r>
            <a:r>
              <a:rPr sz="1400" b="1" spc="-9" dirty="0">
                <a:solidFill>
                  <a:schemeClr val="tx1">
                    <a:lumMod val="75000"/>
                  </a:schemeClr>
                </a:solidFill>
                <a:latin typeface="Arial"/>
                <a:cs typeface="Arial"/>
              </a:rPr>
              <a:t> </a:t>
            </a:r>
            <a:r>
              <a:rPr sz="1400" b="1" spc="-5" dirty="0">
                <a:solidFill>
                  <a:schemeClr val="tx1">
                    <a:lumMod val="75000"/>
                  </a:schemeClr>
                </a:solidFill>
                <a:latin typeface="Arial"/>
                <a:cs typeface="Arial"/>
              </a:rPr>
              <a:t>de imersão</a:t>
            </a:r>
            <a:endParaRPr sz="1400" dirty="0">
              <a:solidFill>
                <a:schemeClr val="tx1">
                  <a:lumMod val="75000"/>
                </a:schemeClr>
              </a:solidFill>
              <a:latin typeface="Arial"/>
              <a:cs typeface="Arial"/>
            </a:endParaRPr>
          </a:p>
        </p:txBody>
      </p:sp>
      <p:sp>
        <p:nvSpPr>
          <p:cNvPr id="18" name="object 11">
            <a:extLst>
              <a:ext uri="{FF2B5EF4-FFF2-40B4-BE49-F238E27FC236}">
                <a16:creationId xmlns:a16="http://schemas.microsoft.com/office/drawing/2014/main" id="{A35DC0A5-CC24-49B8-88E3-263F92432014}"/>
              </a:ext>
            </a:extLst>
          </p:cNvPr>
          <p:cNvSpPr/>
          <p:nvPr/>
        </p:nvSpPr>
        <p:spPr>
          <a:xfrm>
            <a:off x="7744548" y="2981500"/>
            <a:ext cx="2872179" cy="1146463"/>
          </a:xfrm>
          <a:prstGeom prst="rect">
            <a:avLst/>
          </a:prstGeom>
          <a:blipFill>
            <a:blip r:embed="rId3" cstate="print"/>
            <a:stretch>
              <a:fillRect t="-9775" b="-30225"/>
            </a:stretch>
          </a:blipFill>
        </p:spPr>
        <p:txBody>
          <a:bodyPr wrap="square" lIns="0" tIns="0" rIns="0" bIns="0" rtlCol="0"/>
          <a:lstStyle/>
          <a:p>
            <a:endParaRPr sz="1634"/>
          </a:p>
        </p:txBody>
      </p:sp>
      <p:sp>
        <p:nvSpPr>
          <p:cNvPr id="6" name="object 12"/>
          <p:cNvSpPr/>
          <p:nvPr/>
        </p:nvSpPr>
        <p:spPr>
          <a:xfrm>
            <a:off x="1654606" y="2981500"/>
            <a:ext cx="3873452" cy="2923712"/>
          </a:xfrm>
          <a:prstGeom prst="rect">
            <a:avLst/>
          </a:prstGeom>
          <a:blipFill>
            <a:blip r:embed="rId4" cstate="print"/>
            <a:stretch>
              <a:fillRect/>
            </a:stretch>
          </a:blipFill>
          <a:effectLst>
            <a:innerShdw blurRad="114300">
              <a:prstClr val="black"/>
            </a:innerShdw>
          </a:effectLst>
        </p:spPr>
        <p:txBody>
          <a:bodyPr wrap="square" lIns="0" tIns="0" rIns="0" bIns="0" rtlCol="0"/>
          <a:lstStyle/>
          <a:p>
            <a:endParaRPr sz="1634"/>
          </a:p>
        </p:txBody>
      </p:sp>
      <p:sp>
        <p:nvSpPr>
          <p:cNvPr id="11" name="object 11"/>
          <p:cNvSpPr/>
          <p:nvPr/>
        </p:nvSpPr>
        <p:spPr>
          <a:xfrm>
            <a:off x="3318673" y="5638699"/>
            <a:ext cx="177501" cy="583794"/>
          </a:xfrm>
          <a:custGeom>
            <a:avLst/>
            <a:gdLst/>
            <a:ahLst/>
            <a:cxnLst/>
            <a:rect l="l" t="t" r="r" b="b"/>
            <a:pathLst>
              <a:path w="195580" h="643254">
                <a:moveTo>
                  <a:pt x="167123" y="85849"/>
                </a:moveTo>
                <a:lnTo>
                  <a:pt x="138491" y="78561"/>
                </a:lnTo>
                <a:lnTo>
                  <a:pt x="0" y="635507"/>
                </a:lnTo>
                <a:lnTo>
                  <a:pt x="27431" y="643127"/>
                </a:lnTo>
                <a:lnTo>
                  <a:pt x="167123" y="85849"/>
                </a:lnTo>
                <a:close/>
              </a:path>
              <a:path w="195580" h="643254">
                <a:moveTo>
                  <a:pt x="195071" y="92963"/>
                </a:moveTo>
                <a:lnTo>
                  <a:pt x="173735" y="0"/>
                </a:lnTo>
                <a:lnTo>
                  <a:pt x="111251" y="71627"/>
                </a:lnTo>
                <a:lnTo>
                  <a:pt x="138491" y="78561"/>
                </a:lnTo>
                <a:lnTo>
                  <a:pt x="141731" y="65531"/>
                </a:lnTo>
                <a:lnTo>
                  <a:pt x="170687" y="71627"/>
                </a:lnTo>
                <a:lnTo>
                  <a:pt x="170687" y="86757"/>
                </a:lnTo>
                <a:lnTo>
                  <a:pt x="195071" y="92963"/>
                </a:lnTo>
                <a:close/>
              </a:path>
              <a:path w="195580" h="643254">
                <a:moveTo>
                  <a:pt x="170687" y="71627"/>
                </a:moveTo>
                <a:lnTo>
                  <a:pt x="141731" y="65531"/>
                </a:lnTo>
                <a:lnTo>
                  <a:pt x="138491" y="78561"/>
                </a:lnTo>
                <a:lnTo>
                  <a:pt x="167123" y="85849"/>
                </a:lnTo>
                <a:lnTo>
                  <a:pt x="170687" y="71627"/>
                </a:lnTo>
                <a:close/>
              </a:path>
              <a:path w="195580" h="643254">
                <a:moveTo>
                  <a:pt x="170687" y="86757"/>
                </a:moveTo>
                <a:lnTo>
                  <a:pt x="170687" y="71627"/>
                </a:lnTo>
                <a:lnTo>
                  <a:pt x="167123" y="85849"/>
                </a:lnTo>
                <a:lnTo>
                  <a:pt x="170687" y="86757"/>
                </a:lnTo>
                <a:close/>
              </a:path>
            </a:pathLst>
          </a:custGeom>
          <a:solidFill>
            <a:srgbClr val="FF3200"/>
          </a:solidFill>
        </p:spPr>
        <p:txBody>
          <a:bodyPr wrap="square" lIns="0" tIns="0" rIns="0" bIns="0" rtlCol="0"/>
          <a:lstStyle/>
          <a:p>
            <a:endParaRPr sz="1634"/>
          </a:p>
        </p:txBody>
      </p:sp>
      <p:sp>
        <p:nvSpPr>
          <p:cNvPr id="7" name="object 14"/>
          <p:cNvSpPr txBox="1"/>
          <p:nvPr/>
        </p:nvSpPr>
        <p:spPr>
          <a:xfrm>
            <a:off x="2444020" y="6202730"/>
            <a:ext cx="2104307" cy="251479"/>
          </a:xfrm>
          <a:prstGeom prst="rect">
            <a:avLst/>
          </a:prstGeom>
        </p:spPr>
        <p:txBody>
          <a:bodyPr vert="horz" wrap="square" lIns="0" tIns="0" rIns="0" bIns="0" rtlCol="0">
            <a:spAutoFit/>
          </a:bodyPr>
          <a:lstStyle/>
          <a:p>
            <a:pPr marR="4611" algn="r"/>
            <a:r>
              <a:rPr sz="1634" b="1" spc="-5" dirty="0" err="1">
                <a:solidFill>
                  <a:schemeClr val="tx1">
                    <a:lumMod val="75000"/>
                  </a:schemeClr>
                </a:solidFill>
                <a:latin typeface="Arial"/>
                <a:cs typeface="Arial"/>
              </a:rPr>
              <a:t>Inserções</a:t>
            </a:r>
            <a:r>
              <a:rPr sz="1634" b="1" spc="-5" dirty="0">
                <a:solidFill>
                  <a:schemeClr val="tx1">
                    <a:lumMod val="75000"/>
                  </a:schemeClr>
                </a:solidFill>
                <a:latin typeface="Arial"/>
                <a:cs typeface="Arial"/>
              </a:rPr>
              <a:t> </a:t>
            </a:r>
            <a:r>
              <a:rPr sz="1634" b="1" dirty="0">
                <a:solidFill>
                  <a:schemeClr val="tx1">
                    <a:lumMod val="75000"/>
                  </a:schemeClr>
                </a:solidFill>
                <a:latin typeface="Arial"/>
                <a:cs typeface="Arial"/>
              </a:rPr>
              <a:t>na</a:t>
            </a:r>
            <a:r>
              <a:rPr sz="1634" b="1" spc="-91" dirty="0">
                <a:solidFill>
                  <a:schemeClr val="tx1">
                    <a:lumMod val="75000"/>
                  </a:schemeClr>
                </a:solidFill>
                <a:latin typeface="Arial"/>
                <a:cs typeface="Arial"/>
              </a:rPr>
              <a:t> </a:t>
            </a:r>
            <a:r>
              <a:rPr sz="1634" b="1" spc="-5" dirty="0">
                <a:solidFill>
                  <a:schemeClr val="tx1">
                    <a:lumMod val="75000"/>
                  </a:schemeClr>
                </a:solidFill>
                <a:latin typeface="Arial"/>
                <a:cs typeface="Arial"/>
              </a:rPr>
              <a:t>vertical</a:t>
            </a:r>
            <a:endParaRPr sz="1634" dirty="0">
              <a:solidFill>
                <a:schemeClr val="tx1">
                  <a:lumMod val="75000"/>
                </a:schemeClr>
              </a:solidFill>
              <a:latin typeface="Arial"/>
              <a:cs typeface="Arial"/>
            </a:endParaRPr>
          </a:p>
        </p:txBody>
      </p:sp>
    </p:spTree>
    <p:extLst>
      <p:ext uri="{BB962C8B-B14F-4D97-AF65-F5344CB8AC3E}">
        <p14:creationId xmlns:p14="http://schemas.microsoft.com/office/powerpoint/2010/main" val="5397839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EFF116-8DAC-83AD-59CE-C154A82B744E}"/>
              </a:ext>
            </a:extLst>
          </p:cNvPr>
          <p:cNvSpPr>
            <a:spLocks noGrp="1"/>
          </p:cNvSpPr>
          <p:nvPr>
            <p:ph type="title"/>
          </p:nvPr>
        </p:nvSpPr>
        <p:spPr>
          <a:xfrm>
            <a:off x="913795" y="609600"/>
            <a:ext cx="10353762" cy="970450"/>
          </a:xfrm>
        </p:spPr>
        <p:txBody>
          <a:bodyPr>
            <a:normAutofit/>
          </a:bodyPr>
          <a:lstStyle/>
          <a:p>
            <a:r>
              <a:rPr lang="pt-BR" dirty="0"/>
              <a:t>Resfriamento do Concreto</a:t>
            </a:r>
          </a:p>
        </p:txBody>
      </p:sp>
      <p:sp>
        <p:nvSpPr>
          <p:cNvPr id="3" name="Espaço Reservado para Conteúdo 2">
            <a:extLst>
              <a:ext uri="{FF2B5EF4-FFF2-40B4-BE49-F238E27FC236}">
                <a16:creationId xmlns:a16="http://schemas.microsoft.com/office/drawing/2014/main" id="{A223B0E6-FEB0-13DF-0AB5-33DA97F767E7}"/>
              </a:ext>
            </a:extLst>
          </p:cNvPr>
          <p:cNvSpPr>
            <a:spLocks noGrp="1"/>
          </p:cNvSpPr>
          <p:nvPr>
            <p:ph idx="1"/>
          </p:nvPr>
        </p:nvSpPr>
        <p:spPr>
          <a:xfrm>
            <a:off x="304800" y="1732449"/>
            <a:ext cx="6629399" cy="4694855"/>
          </a:xfrm>
        </p:spPr>
        <p:txBody>
          <a:bodyPr anchor="ctr">
            <a:noAutofit/>
          </a:bodyPr>
          <a:lstStyle/>
          <a:p>
            <a:pPr algn="just">
              <a:lnSpc>
                <a:spcPct val="90000"/>
              </a:lnSpc>
            </a:pPr>
            <a:r>
              <a:rPr lang="pt-BR" sz="1500" dirty="0"/>
              <a:t>O resfriamento do concreto com gelo é uma técnica que previne fissuras geradas pelo excesso de calor. Essas fissuras de origem térmica são mais comuns em concretagem de grandes dimensões, como em barragens, blocos de fundação ou lajes espessas. Por isso, as características próprias do concreto podem fazer com que ocorra uma elevação na temperatura. Dessa forma, quando o concreto termina de “endurecer”, ou melhor, finaliza o processo de pega e esfria, ele se retrai, gerando fissuras internas na estrutura.</a:t>
            </a:r>
          </a:p>
          <a:p>
            <a:pPr algn="just">
              <a:lnSpc>
                <a:spcPct val="90000"/>
              </a:lnSpc>
            </a:pPr>
            <a:r>
              <a:rPr lang="pt-BR" sz="1500" dirty="0"/>
              <a:t>Considerando que o resfriamento do concreto por gelo é necessário para o projeto, o material é adquirido em fábricas de gelo e misturado no concreto, podendo fazer isso diretamente na betoneira, como substituição à parte da água.</a:t>
            </a:r>
          </a:p>
          <a:p>
            <a:pPr algn="just">
              <a:lnSpc>
                <a:spcPct val="90000"/>
              </a:lnSpc>
            </a:pPr>
            <a:r>
              <a:rPr lang="pt-BR" sz="1500" dirty="0"/>
              <a:t>Quando o projeto é de grande porte, é possível produzir o gelo localmente em forma de escamas para ser direcionado especificamente para o concreto. Quanto menor o tamanho do grânulo de gelo a ser misturado, melhor, para se dissolver mais rapidamente.</a:t>
            </a:r>
          </a:p>
          <a:p>
            <a:pPr algn="just">
              <a:lnSpc>
                <a:spcPct val="90000"/>
              </a:lnSpc>
            </a:pPr>
            <a:r>
              <a:rPr lang="pt-BR" sz="1500" dirty="0"/>
              <a:t>Em regiões litorâneas, pode ocorrer de o gelo conter cloreto e sulfatos, se a água congelada for do mar. Isso pode comprometer a estrutura.</a:t>
            </a:r>
          </a:p>
          <a:p>
            <a:pPr algn="just">
              <a:lnSpc>
                <a:spcPct val="90000"/>
              </a:lnSpc>
            </a:pPr>
            <a:r>
              <a:rPr lang="pt-BR" sz="1500" dirty="0"/>
              <a:t>Manter a proporção (traço) de água, gelo e cimento. </a:t>
            </a:r>
          </a:p>
        </p:txBody>
      </p:sp>
      <p:pic>
        <p:nvPicPr>
          <p:cNvPr id="2062" name="Picture 2061">
            <a:extLst>
              <a:ext uri="{FF2B5EF4-FFF2-40B4-BE49-F238E27FC236}">
                <a16:creationId xmlns:a16="http://schemas.microsoft.com/office/drawing/2014/main" id="{2AF2086B-86A0-4984-A54D-62391EC206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6934200" y="1998132"/>
            <a:ext cx="4333632" cy="3521077"/>
          </a:xfrm>
          <a:prstGeom prst="rect">
            <a:avLst/>
          </a:prstGeom>
        </p:spPr>
      </p:pic>
      <p:pic>
        <p:nvPicPr>
          <p:cNvPr id="2052" name="Picture 4" descr="Por que usar o gelo no concreto?">
            <a:extLst>
              <a:ext uri="{FF2B5EF4-FFF2-40B4-BE49-F238E27FC236}">
                <a16:creationId xmlns:a16="http://schemas.microsoft.com/office/drawing/2014/main" id="{73BEB67E-0665-8E4A-FA6E-7866A0E37FD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309"/>
          <a:stretch/>
        </p:blipFill>
        <p:spPr bwMode="auto">
          <a:xfrm>
            <a:off x="7115231" y="2697055"/>
            <a:ext cx="3971569" cy="2123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41410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AC4DE8-7B99-BC5E-BCF7-F2CF589FEF33}"/>
              </a:ext>
            </a:extLst>
          </p:cNvPr>
          <p:cNvSpPr>
            <a:spLocks noGrp="1"/>
          </p:cNvSpPr>
          <p:nvPr>
            <p:ph type="title"/>
          </p:nvPr>
        </p:nvSpPr>
        <p:spPr/>
        <p:txBody>
          <a:bodyPr/>
          <a:lstStyle/>
          <a:p>
            <a:r>
              <a:rPr lang="pt-BR" dirty="0"/>
              <a:t>Propriedades do Concreto Fresco: Patologias</a:t>
            </a:r>
          </a:p>
        </p:txBody>
      </p:sp>
      <p:sp>
        <p:nvSpPr>
          <p:cNvPr id="4" name="Espaço Reservado para Texto 3">
            <a:extLst>
              <a:ext uri="{FF2B5EF4-FFF2-40B4-BE49-F238E27FC236}">
                <a16:creationId xmlns:a16="http://schemas.microsoft.com/office/drawing/2014/main" id="{D154DC21-A2DA-6F0A-3BED-97DE1A149850}"/>
              </a:ext>
            </a:extLst>
          </p:cNvPr>
          <p:cNvSpPr>
            <a:spLocks noGrp="1"/>
          </p:cNvSpPr>
          <p:nvPr>
            <p:ph type="body" idx="1"/>
          </p:nvPr>
        </p:nvSpPr>
        <p:spPr/>
        <p:txBody>
          <a:bodyPr/>
          <a:lstStyle/>
          <a:p>
            <a:r>
              <a:rPr lang="pt-BR" dirty="0"/>
              <a:t>Exsudação</a:t>
            </a:r>
          </a:p>
        </p:txBody>
      </p:sp>
      <p:sp>
        <p:nvSpPr>
          <p:cNvPr id="3" name="Espaço Reservado para Conteúdo 2">
            <a:extLst>
              <a:ext uri="{FF2B5EF4-FFF2-40B4-BE49-F238E27FC236}">
                <a16:creationId xmlns:a16="http://schemas.microsoft.com/office/drawing/2014/main" id="{11922647-CAA4-45F4-FF6C-70DA678D0A90}"/>
              </a:ext>
            </a:extLst>
          </p:cNvPr>
          <p:cNvSpPr>
            <a:spLocks noGrp="1"/>
          </p:cNvSpPr>
          <p:nvPr>
            <p:ph sz="half" idx="2"/>
          </p:nvPr>
        </p:nvSpPr>
        <p:spPr/>
        <p:txBody>
          <a:bodyPr>
            <a:normAutofit/>
          </a:bodyPr>
          <a:lstStyle/>
          <a:p>
            <a:pPr algn="just"/>
            <a:r>
              <a:rPr lang="pt-BR" sz="1600" dirty="0"/>
              <a:t>É a tendência da água de amassamento vir à  superfície do concreto recém lançado, devido a sua  massa especifica (1g/cm³) ser menor que a dos agregados  (≈2,4g/cm³) e a do cimento (≈ 3,1g/cm3). Um dos procedimentos para evitar é minimizar a quantidade de água usada no concreto.</a:t>
            </a:r>
          </a:p>
          <a:p>
            <a:pPr algn="just"/>
            <a:endParaRPr lang="pt-BR" sz="1600" dirty="0"/>
          </a:p>
          <a:p>
            <a:pPr algn="just"/>
            <a:endParaRPr lang="pt-BR" sz="1600" dirty="0"/>
          </a:p>
        </p:txBody>
      </p:sp>
      <p:sp>
        <p:nvSpPr>
          <p:cNvPr id="5" name="Espaço Reservado para Texto 4">
            <a:extLst>
              <a:ext uri="{FF2B5EF4-FFF2-40B4-BE49-F238E27FC236}">
                <a16:creationId xmlns:a16="http://schemas.microsoft.com/office/drawing/2014/main" id="{1D2443F5-603D-3983-CFE0-50A654C15DF6}"/>
              </a:ext>
            </a:extLst>
          </p:cNvPr>
          <p:cNvSpPr>
            <a:spLocks noGrp="1"/>
          </p:cNvSpPr>
          <p:nvPr>
            <p:ph type="body" sz="quarter" idx="3"/>
          </p:nvPr>
        </p:nvSpPr>
        <p:spPr/>
        <p:txBody>
          <a:bodyPr/>
          <a:lstStyle/>
          <a:p>
            <a:r>
              <a:rPr lang="pt-BR" dirty="0"/>
              <a:t>Segregação</a:t>
            </a:r>
          </a:p>
        </p:txBody>
      </p:sp>
      <p:sp>
        <p:nvSpPr>
          <p:cNvPr id="6" name="Espaço Reservado para Conteúdo 5">
            <a:extLst>
              <a:ext uri="{FF2B5EF4-FFF2-40B4-BE49-F238E27FC236}">
                <a16:creationId xmlns:a16="http://schemas.microsoft.com/office/drawing/2014/main" id="{BFE74C3B-14DC-6BBC-73B2-0D34930B05DD}"/>
              </a:ext>
            </a:extLst>
          </p:cNvPr>
          <p:cNvSpPr>
            <a:spLocks noGrp="1"/>
          </p:cNvSpPr>
          <p:nvPr>
            <p:ph sz="quarter" idx="4"/>
          </p:nvPr>
        </p:nvSpPr>
        <p:spPr/>
        <p:txBody>
          <a:bodyPr/>
          <a:lstStyle/>
          <a:p>
            <a:pPr algn="just"/>
            <a:r>
              <a:rPr lang="pt-BR" dirty="0"/>
              <a:t>É a tendência dos agregados graúdos se separarem da  argamassa, deixando o concreto não homogêneo cheio de  vazios, reduzindo a resistência mecânica.</a:t>
            </a:r>
          </a:p>
          <a:p>
            <a:pPr algn="just"/>
            <a:endParaRPr lang="pt-BR" dirty="0"/>
          </a:p>
        </p:txBody>
      </p:sp>
      <p:sp>
        <p:nvSpPr>
          <p:cNvPr id="7" name="object 8">
            <a:extLst>
              <a:ext uri="{FF2B5EF4-FFF2-40B4-BE49-F238E27FC236}">
                <a16:creationId xmlns:a16="http://schemas.microsoft.com/office/drawing/2014/main" id="{4A277A53-59CE-C8A8-A02D-87E59340E287}"/>
              </a:ext>
            </a:extLst>
          </p:cNvPr>
          <p:cNvSpPr/>
          <p:nvPr/>
        </p:nvSpPr>
        <p:spPr>
          <a:xfrm>
            <a:off x="3410699" y="4188904"/>
            <a:ext cx="2338785" cy="1619870"/>
          </a:xfrm>
          <a:prstGeom prst="rect">
            <a:avLst/>
          </a:prstGeom>
          <a:blipFill>
            <a:blip r:embed="rId2" cstate="print"/>
            <a:stretch>
              <a:fillRect/>
            </a:stretch>
          </a:blipFill>
        </p:spPr>
        <p:txBody>
          <a:bodyPr wrap="square" lIns="0" tIns="0" rIns="0" bIns="0" rtlCol="0"/>
          <a:lstStyle/>
          <a:p>
            <a:endParaRPr sz="1634"/>
          </a:p>
        </p:txBody>
      </p:sp>
      <p:sp>
        <p:nvSpPr>
          <p:cNvPr id="8" name="object 9">
            <a:extLst>
              <a:ext uri="{FF2B5EF4-FFF2-40B4-BE49-F238E27FC236}">
                <a16:creationId xmlns:a16="http://schemas.microsoft.com/office/drawing/2014/main" id="{3754BAAD-0A42-43E2-4E9C-054B243C0443}"/>
              </a:ext>
            </a:extLst>
          </p:cNvPr>
          <p:cNvSpPr txBox="1"/>
          <p:nvPr/>
        </p:nvSpPr>
        <p:spPr>
          <a:xfrm>
            <a:off x="2025289" y="5948318"/>
            <a:ext cx="3960166" cy="600164"/>
          </a:xfrm>
          <a:prstGeom prst="rect">
            <a:avLst/>
          </a:prstGeom>
        </p:spPr>
        <p:txBody>
          <a:bodyPr vert="horz" wrap="square" lIns="0" tIns="0" rIns="0" bIns="0" rtlCol="0">
            <a:spAutoFit/>
          </a:bodyPr>
          <a:lstStyle/>
          <a:p>
            <a:pPr marL="11527" marR="4611" indent="1153" algn="just">
              <a:lnSpc>
                <a:spcPct val="99900"/>
              </a:lnSpc>
            </a:pPr>
            <a:r>
              <a:rPr sz="1300" i="1" spc="-5" dirty="0">
                <a:solidFill>
                  <a:schemeClr val="tx1">
                    <a:lumMod val="65000"/>
                  </a:schemeClr>
                </a:solidFill>
                <a:latin typeface="Arial"/>
                <a:cs typeface="Arial"/>
              </a:rPr>
              <a:t>Fenômeno faz com </a:t>
            </a:r>
            <a:r>
              <a:rPr sz="1300" i="1" dirty="0">
                <a:solidFill>
                  <a:schemeClr val="tx1">
                    <a:lumMod val="65000"/>
                  </a:schemeClr>
                </a:solidFill>
                <a:latin typeface="Arial"/>
                <a:cs typeface="Arial"/>
              </a:rPr>
              <a:t>que a  </a:t>
            </a:r>
            <a:r>
              <a:rPr sz="1300" i="1" spc="-5" dirty="0">
                <a:solidFill>
                  <a:schemeClr val="tx1">
                    <a:lumMod val="65000"/>
                  </a:schemeClr>
                </a:solidFill>
                <a:latin typeface="Arial"/>
                <a:cs typeface="Arial"/>
              </a:rPr>
              <a:t>relação a/c da </a:t>
            </a:r>
            <a:r>
              <a:rPr sz="1300" i="1" spc="-5" dirty="0" err="1">
                <a:solidFill>
                  <a:schemeClr val="tx1">
                    <a:lumMod val="65000"/>
                  </a:schemeClr>
                </a:solidFill>
                <a:latin typeface="Arial"/>
                <a:cs typeface="Arial"/>
              </a:rPr>
              <a:t>superfície</a:t>
            </a:r>
            <a:r>
              <a:rPr sz="1300" i="1" spc="-5" dirty="0">
                <a:solidFill>
                  <a:schemeClr val="tx1">
                    <a:lumMod val="65000"/>
                  </a:schemeClr>
                </a:solidFill>
                <a:latin typeface="Arial"/>
                <a:cs typeface="Arial"/>
              </a:rPr>
              <a:t> fique enorme, reduzindo </a:t>
            </a:r>
            <a:r>
              <a:rPr sz="1300" i="1" dirty="0">
                <a:solidFill>
                  <a:schemeClr val="tx1">
                    <a:lumMod val="65000"/>
                  </a:schemeClr>
                </a:solidFill>
                <a:latin typeface="Arial"/>
                <a:cs typeface="Arial"/>
              </a:rPr>
              <a:t>a </a:t>
            </a:r>
            <a:r>
              <a:rPr sz="1300" i="1" spc="-5" dirty="0">
                <a:solidFill>
                  <a:schemeClr val="tx1">
                    <a:lumMod val="65000"/>
                  </a:schemeClr>
                </a:solidFill>
                <a:latin typeface="Arial"/>
                <a:cs typeface="Arial"/>
              </a:rPr>
              <a:t>resistência  mecânica na</a:t>
            </a:r>
            <a:r>
              <a:rPr sz="1300" i="1" spc="-36" dirty="0">
                <a:solidFill>
                  <a:schemeClr val="tx1">
                    <a:lumMod val="65000"/>
                  </a:schemeClr>
                </a:solidFill>
                <a:latin typeface="Arial"/>
                <a:cs typeface="Arial"/>
              </a:rPr>
              <a:t> </a:t>
            </a:r>
            <a:r>
              <a:rPr sz="1300" i="1" spc="-5" dirty="0">
                <a:solidFill>
                  <a:schemeClr val="tx1">
                    <a:lumMod val="65000"/>
                  </a:schemeClr>
                </a:solidFill>
                <a:latin typeface="Arial"/>
                <a:cs typeface="Arial"/>
              </a:rPr>
              <a:t>região.</a:t>
            </a:r>
            <a:endParaRPr sz="1300" dirty="0">
              <a:solidFill>
                <a:schemeClr val="tx1">
                  <a:lumMod val="65000"/>
                </a:schemeClr>
              </a:solidFill>
              <a:latin typeface="Arial"/>
              <a:cs typeface="Arial"/>
            </a:endParaRPr>
          </a:p>
        </p:txBody>
      </p:sp>
      <p:sp>
        <p:nvSpPr>
          <p:cNvPr id="9" name="object 11">
            <a:extLst>
              <a:ext uri="{FF2B5EF4-FFF2-40B4-BE49-F238E27FC236}">
                <a16:creationId xmlns:a16="http://schemas.microsoft.com/office/drawing/2014/main" id="{B0F061F1-7524-D379-EB65-DE460FAF7E3E}"/>
              </a:ext>
            </a:extLst>
          </p:cNvPr>
          <p:cNvSpPr/>
          <p:nvPr/>
        </p:nvSpPr>
        <p:spPr>
          <a:xfrm>
            <a:off x="981366" y="5927581"/>
            <a:ext cx="940684" cy="755818"/>
          </a:xfrm>
          <a:prstGeom prst="rect">
            <a:avLst/>
          </a:prstGeom>
          <a:blipFill>
            <a:blip r:embed="rId3" cstate="print"/>
            <a:stretch>
              <a:fillRect/>
            </a:stretch>
          </a:blipFill>
          <a:effectLst>
            <a:outerShdw blurRad="50800" dist="38100" dir="2700000" algn="tl" rotWithShape="0">
              <a:prstClr val="black">
                <a:alpha val="40000"/>
              </a:prstClr>
            </a:outerShdw>
          </a:effectLst>
        </p:spPr>
        <p:txBody>
          <a:bodyPr wrap="square" lIns="0" tIns="0" rIns="0" bIns="0" rtlCol="0"/>
          <a:lstStyle/>
          <a:p>
            <a:endParaRPr sz="1634"/>
          </a:p>
        </p:txBody>
      </p:sp>
      <p:sp>
        <p:nvSpPr>
          <p:cNvPr id="10" name="object 8">
            <a:extLst>
              <a:ext uri="{FF2B5EF4-FFF2-40B4-BE49-F238E27FC236}">
                <a16:creationId xmlns:a16="http://schemas.microsoft.com/office/drawing/2014/main" id="{B59543B1-3B04-9FBC-CDC8-97CF1A79A23D}"/>
              </a:ext>
            </a:extLst>
          </p:cNvPr>
          <p:cNvSpPr/>
          <p:nvPr/>
        </p:nvSpPr>
        <p:spPr>
          <a:xfrm>
            <a:off x="1232697" y="4199594"/>
            <a:ext cx="2016076" cy="1598489"/>
          </a:xfrm>
          <a:prstGeom prst="rect">
            <a:avLst/>
          </a:prstGeom>
          <a:blipFill>
            <a:blip r:embed="rId4" cstate="print"/>
            <a:stretch>
              <a:fillRect/>
            </a:stretch>
          </a:blipFill>
          <a:effectLst>
            <a:outerShdw blurRad="50800" dist="38100" dir="2700000" algn="tl" rotWithShape="0">
              <a:prstClr val="black">
                <a:alpha val="40000"/>
              </a:prstClr>
            </a:outerShdw>
          </a:effectLst>
        </p:spPr>
        <p:txBody>
          <a:bodyPr wrap="square" lIns="0" tIns="0" rIns="0" bIns="0" rtlCol="0"/>
          <a:lstStyle/>
          <a:p>
            <a:endParaRPr sz="1634"/>
          </a:p>
        </p:txBody>
      </p:sp>
      <p:pic>
        <p:nvPicPr>
          <p:cNvPr id="11" name="Picture 2" descr="Resultado de imagem para segregaÃ§Ã£o do concreto">
            <a:extLst>
              <a:ext uri="{FF2B5EF4-FFF2-40B4-BE49-F238E27FC236}">
                <a16:creationId xmlns:a16="http://schemas.microsoft.com/office/drawing/2014/main" id="{9F3646E4-10A6-9AD4-D001-9CAF2E7077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35577" y="3780057"/>
            <a:ext cx="2414110" cy="19864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2036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4" name="Picture 2" descr="Resultado de imagem para concreto aparente"/>
          <p:cNvPicPr>
            <a:picLocks noChangeAspect="1" noChangeArrowheads="1"/>
          </p:cNvPicPr>
          <p:nvPr/>
        </p:nvPicPr>
        <p:blipFill rotWithShape="1">
          <a:blip r:embed="rId3">
            <a:extLst>
              <a:ext uri="{28A0092B-C50C-407E-A947-70E740481C1C}">
                <a14:useLocalDpi xmlns:a14="http://schemas.microsoft.com/office/drawing/2010/main" val="0"/>
              </a:ext>
            </a:extLst>
          </a:blip>
          <a:srcRect l="6230" r="33872" b="-2"/>
          <a:stretch/>
        </p:blipFill>
        <p:spPr bwMode="auto">
          <a:xfrm>
            <a:off x="-4" y="10"/>
            <a:ext cx="6108192" cy="685799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Resultado de imagem para prÃ© moldados de concreto"/>
          <p:cNvPicPr>
            <a:picLocks noChangeAspect="1" noChangeArrowheads="1"/>
          </p:cNvPicPr>
          <p:nvPr/>
        </p:nvPicPr>
        <p:blipFill rotWithShape="1">
          <a:blip r:embed="rId4">
            <a:duotone>
              <a:prstClr val="black"/>
              <a:schemeClr val="tx2">
                <a:tint val="45000"/>
                <a:satMod val="400000"/>
              </a:schemeClr>
            </a:duotone>
            <a:extLst>
              <a:ext uri="{28A0092B-C50C-407E-A947-70E740481C1C}">
                <a14:useLocalDpi xmlns:a14="http://schemas.microsoft.com/office/drawing/2010/main" val="0"/>
              </a:ext>
            </a:extLst>
          </a:blip>
          <a:srcRect l="16277" r="25540" b="2"/>
          <a:stretch/>
        </p:blipFill>
        <p:spPr bwMode="auto">
          <a:xfrm>
            <a:off x="6108196" y="10"/>
            <a:ext cx="6092029" cy="6857990"/>
          </a:xfrm>
          <a:prstGeom prst="rect">
            <a:avLst/>
          </a:prstGeom>
          <a:noFill/>
          <a:extLst>
            <a:ext uri="{909E8E84-426E-40DD-AFC4-6F175D3DCCD1}">
              <a14:hiddenFill xmlns:a14="http://schemas.microsoft.com/office/drawing/2010/main">
                <a:solidFill>
                  <a:srgbClr val="FFFFFF"/>
                </a:solidFill>
              </a14:hiddenFill>
            </a:ext>
          </a:extLst>
        </p:spPr>
      </p:pic>
      <p:sp useBgFill="1">
        <p:nvSpPr>
          <p:cNvPr id="80" name="Freeform 5">
            <a:extLst>
              <a:ext uri="{FF2B5EF4-FFF2-40B4-BE49-F238E27FC236}">
                <a16:creationId xmlns:a16="http://schemas.microsoft.com/office/drawing/2014/main" id="{D3D9C4D3-38FB-4E79-873C-8A10DB2AF5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271651" y="1762886"/>
            <a:ext cx="7656919" cy="3332229"/>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Título 1">
            <a:extLst>
              <a:ext uri="{FF2B5EF4-FFF2-40B4-BE49-F238E27FC236}">
                <a16:creationId xmlns:a16="http://schemas.microsoft.com/office/drawing/2014/main" id="{A405EF77-39C3-4C4F-B5F6-572DE25B977E}"/>
              </a:ext>
            </a:extLst>
          </p:cNvPr>
          <p:cNvSpPr>
            <a:spLocks noGrp="1"/>
          </p:cNvSpPr>
          <p:nvPr>
            <p:ph type="title"/>
          </p:nvPr>
        </p:nvSpPr>
        <p:spPr>
          <a:xfrm>
            <a:off x="2480733" y="2074339"/>
            <a:ext cx="7219954" cy="1828801"/>
          </a:xfrm>
        </p:spPr>
        <p:txBody>
          <a:bodyPr vert="horz" lIns="91440" tIns="45720" rIns="91440" bIns="45720" rtlCol="0" anchor="b">
            <a:normAutofit/>
          </a:bodyPr>
          <a:lstStyle/>
          <a:p>
            <a:r>
              <a:rPr lang="en-US" sz="4800"/>
              <a:t>Propriedades do Concreto Endurecido</a:t>
            </a:r>
            <a:endParaRPr lang="en-US" sz="4800" dirty="0"/>
          </a:p>
        </p:txBody>
      </p:sp>
      <p:sp>
        <p:nvSpPr>
          <p:cNvPr id="3" name="Espaço Reservado para Texto 2">
            <a:extLst>
              <a:ext uri="{FF2B5EF4-FFF2-40B4-BE49-F238E27FC236}">
                <a16:creationId xmlns:a16="http://schemas.microsoft.com/office/drawing/2014/main" id="{0C792177-DF91-4E67-B920-C85259CE4FE0}"/>
              </a:ext>
            </a:extLst>
          </p:cNvPr>
          <p:cNvSpPr>
            <a:spLocks noGrp="1"/>
          </p:cNvSpPr>
          <p:nvPr>
            <p:ph type="body" idx="1"/>
          </p:nvPr>
        </p:nvSpPr>
        <p:spPr>
          <a:xfrm>
            <a:off x="2480733" y="3903138"/>
            <a:ext cx="7219954" cy="1049867"/>
          </a:xfrm>
        </p:spPr>
        <p:txBody>
          <a:bodyPr vert="horz" lIns="91440" tIns="45720" rIns="91440" bIns="45720" rtlCol="0" anchor="t">
            <a:normAutofit/>
          </a:bodyPr>
          <a:lstStyle/>
          <a:p>
            <a:endParaRPr lang="en-US"/>
          </a:p>
        </p:txBody>
      </p:sp>
    </p:spTree>
    <p:extLst>
      <p:ext uri="{BB962C8B-B14F-4D97-AF65-F5344CB8AC3E}">
        <p14:creationId xmlns:p14="http://schemas.microsoft.com/office/powerpoint/2010/main" val="23484146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B4B75556-475A-4D1A-F287-0CDEF9124253}"/>
              </a:ext>
            </a:extLst>
          </p:cNvPr>
          <p:cNvSpPr>
            <a:spLocks noGrp="1"/>
          </p:cNvSpPr>
          <p:nvPr>
            <p:ph type="title"/>
          </p:nvPr>
        </p:nvSpPr>
        <p:spPr/>
        <p:txBody>
          <a:bodyPr/>
          <a:lstStyle/>
          <a:p>
            <a:r>
              <a:rPr lang="pt-BR" dirty="0"/>
              <a:t>Testemunho e Resistência a Compressão</a:t>
            </a:r>
          </a:p>
        </p:txBody>
      </p:sp>
      <p:sp>
        <p:nvSpPr>
          <p:cNvPr id="5" name="Espaço Reservado para Conteúdo 4">
            <a:extLst>
              <a:ext uri="{FF2B5EF4-FFF2-40B4-BE49-F238E27FC236}">
                <a16:creationId xmlns:a16="http://schemas.microsoft.com/office/drawing/2014/main" id="{2AC9FDDC-2D49-F3CA-D840-7F0DE6950ECF}"/>
              </a:ext>
            </a:extLst>
          </p:cNvPr>
          <p:cNvSpPr>
            <a:spLocks noGrp="1"/>
          </p:cNvSpPr>
          <p:nvPr>
            <p:ph idx="1"/>
          </p:nvPr>
        </p:nvSpPr>
        <p:spPr>
          <a:xfrm>
            <a:off x="913795" y="1732449"/>
            <a:ext cx="7949986" cy="4786338"/>
          </a:xfrm>
        </p:spPr>
        <p:txBody>
          <a:bodyPr>
            <a:normAutofit fontScale="92500" lnSpcReduction="10000"/>
          </a:bodyPr>
          <a:lstStyle/>
          <a:p>
            <a:pPr algn="just"/>
            <a:r>
              <a:rPr lang="pt-BR" dirty="0"/>
              <a:t>As amostras devem ser coletadas aleatoriamente durante a operação de concretagem, conforme a ABNT NBR NM 33. Cada exemplar deve ser constituído por dois corpos de prova da mesma amassada, conforme a ABNT NBR 5738, para cada idade de rompimento, moldados no mesmo ato. Toma-se como resistência do exemplar o maior dos dois valores obtidos no ensaio de resistência à compressão.</a:t>
            </a:r>
          </a:p>
          <a:p>
            <a:pPr algn="just"/>
            <a:r>
              <a:rPr lang="pt-BR" dirty="0"/>
              <a:t>Em geral, relacionada às demais propriedades  Os corpos-de-prova, moldados de diferentes betonadas, de um mesmo concreto (homogêneo), têm resultados com distribuição normal,  representada por: Média e desvio padrão</a:t>
            </a:r>
          </a:p>
          <a:p>
            <a:pPr algn="just"/>
            <a:r>
              <a:rPr lang="pt-BR" dirty="0"/>
              <a:t>A resistência à compressão simples, denominada </a:t>
            </a:r>
            <a:r>
              <a:rPr lang="pt-BR" dirty="0" err="1"/>
              <a:t>fck</a:t>
            </a:r>
            <a:r>
              <a:rPr lang="pt-BR" dirty="0"/>
              <a:t>, é a característica mecânica mais importante. Para estimá-la em um lote de concreto, são moldados e preparados corpos-de-prova para ensaio segundo a NBR 5738 – Moldagem e cura de corpos-de-prova cilíndricos ou prismáticos de concreto, os quais são ensaiados segundo a NBR 5739 – Concreto – Ensaio de compressão de corpos-de-prova cilíndricos.</a:t>
            </a:r>
          </a:p>
          <a:p>
            <a:pPr algn="just"/>
            <a:endParaRPr lang="pt-BR" dirty="0"/>
          </a:p>
          <a:p>
            <a:pPr algn="just"/>
            <a:endParaRPr lang="pt-BR" dirty="0"/>
          </a:p>
        </p:txBody>
      </p:sp>
      <p:sp>
        <p:nvSpPr>
          <p:cNvPr id="6" name="object 8"/>
          <p:cNvSpPr/>
          <p:nvPr/>
        </p:nvSpPr>
        <p:spPr>
          <a:xfrm>
            <a:off x="9692350" y="2510055"/>
            <a:ext cx="1575207" cy="2606611"/>
          </a:xfrm>
          <a:prstGeom prst="rect">
            <a:avLst/>
          </a:prstGeom>
          <a:blipFill>
            <a:blip r:embed="rId2" cstate="print"/>
            <a:stretch>
              <a:fillRect/>
            </a:stretch>
          </a:blipFill>
        </p:spPr>
        <p:txBody>
          <a:bodyPr wrap="square" lIns="0" tIns="0" rIns="0" bIns="0" rtlCol="0"/>
          <a:lstStyle/>
          <a:p>
            <a:endParaRPr sz="1634"/>
          </a:p>
        </p:txBody>
      </p:sp>
      <p:sp>
        <p:nvSpPr>
          <p:cNvPr id="7" name="Retângulo 6">
            <a:extLst>
              <a:ext uri="{FF2B5EF4-FFF2-40B4-BE49-F238E27FC236}">
                <a16:creationId xmlns:a16="http://schemas.microsoft.com/office/drawing/2014/main" id="{AF90685C-7FE4-446D-8D99-85819B6C4D0E}"/>
              </a:ext>
            </a:extLst>
          </p:cNvPr>
          <p:cNvSpPr/>
          <p:nvPr/>
        </p:nvSpPr>
        <p:spPr>
          <a:xfrm>
            <a:off x="6789559" y="6203760"/>
            <a:ext cx="5402441" cy="369332"/>
          </a:xfrm>
          <a:prstGeom prst="rect">
            <a:avLst/>
          </a:prstGeom>
        </p:spPr>
        <p:txBody>
          <a:bodyPr wrap="none">
            <a:spAutoFit/>
          </a:bodyPr>
          <a:lstStyle/>
          <a:p>
            <a:r>
              <a:rPr lang="pt-BR" dirty="0"/>
              <a:t>https://www.youtube.com/watch?v=kmEvqxEcEMc</a:t>
            </a:r>
          </a:p>
        </p:txBody>
      </p:sp>
      <p:sp>
        <p:nvSpPr>
          <p:cNvPr id="8" name="Retângulo 7">
            <a:extLst>
              <a:ext uri="{FF2B5EF4-FFF2-40B4-BE49-F238E27FC236}">
                <a16:creationId xmlns:a16="http://schemas.microsoft.com/office/drawing/2014/main" id="{835FD28F-107A-44E8-90D7-5CFC5D6346F0}"/>
              </a:ext>
            </a:extLst>
          </p:cNvPr>
          <p:cNvSpPr/>
          <p:nvPr/>
        </p:nvSpPr>
        <p:spPr>
          <a:xfrm>
            <a:off x="6734928" y="6513249"/>
            <a:ext cx="5511702" cy="369332"/>
          </a:xfrm>
          <a:prstGeom prst="rect">
            <a:avLst/>
          </a:prstGeom>
        </p:spPr>
        <p:txBody>
          <a:bodyPr wrap="none">
            <a:spAutoFit/>
          </a:bodyPr>
          <a:lstStyle/>
          <a:p>
            <a:r>
              <a:rPr lang="pt-BR" dirty="0"/>
              <a:t>https://www.youtube.com/watch?v=MskaUMHgY1o</a:t>
            </a:r>
          </a:p>
        </p:txBody>
      </p:sp>
    </p:spTree>
    <p:extLst>
      <p:ext uri="{BB962C8B-B14F-4D97-AF65-F5344CB8AC3E}">
        <p14:creationId xmlns:p14="http://schemas.microsoft.com/office/powerpoint/2010/main" val="16499317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p:nvPr/>
        </p:nvSpPr>
        <p:spPr>
          <a:xfrm>
            <a:off x="632655" y="2557495"/>
            <a:ext cx="6245742" cy="2868124"/>
          </a:xfrm>
          <a:prstGeom prst="rect">
            <a:avLst/>
          </a:prstGeom>
          <a:blipFill>
            <a:blip r:embed="rId2" cstate="print"/>
            <a:stretch>
              <a:fillRect/>
            </a:stretch>
          </a:blipFill>
        </p:spPr>
        <p:txBody>
          <a:bodyPr wrap="square" lIns="0" tIns="0" rIns="0" bIns="0" rtlCol="0"/>
          <a:lstStyle/>
          <a:p>
            <a:endParaRPr sz="1634"/>
          </a:p>
        </p:txBody>
      </p:sp>
      <p:sp>
        <p:nvSpPr>
          <p:cNvPr id="9" name="object 9"/>
          <p:cNvSpPr txBox="1"/>
          <p:nvPr/>
        </p:nvSpPr>
        <p:spPr>
          <a:xfrm>
            <a:off x="659951" y="5615563"/>
            <a:ext cx="7095437" cy="666849"/>
          </a:xfrm>
          <a:prstGeom prst="rect">
            <a:avLst/>
          </a:prstGeom>
        </p:spPr>
        <p:txBody>
          <a:bodyPr vert="horz" wrap="square" lIns="0" tIns="0" rIns="0" bIns="0" rtlCol="0">
            <a:spAutoFit/>
          </a:bodyPr>
          <a:lstStyle/>
          <a:p>
            <a:pPr marL="11527">
              <a:lnSpc>
                <a:spcPts val="2609"/>
              </a:lnSpc>
            </a:pPr>
            <a:r>
              <a:rPr sz="2178" b="1" spc="-5" dirty="0">
                <a:solidFill>
                  <a:srgbClr val="FF3200"/>
                </a:solidFill>
                <a:latin typeface="Arial"/>
                <a:cs typeface="Arial"/>
              </a:rPr>
              <a:t>f</a:t>
            </a:r>
            <a:r>
              <a:rPr sz="2178" b="1" spc="-6" baseline="-20833" dirty="0">
                <a:solidFill>
                  <a:srgbClr val="FF3200"/>
                </a:solidFill>
                <a:latin typeface="Arial"/>
                <a:cs typeface="Arial"/>
              </a:rPr>
              <a:t>ck  </a:t>
            </a:r>
            <a:r>
              <a:rPr sz="2178" dirty="0">
                <a:latin typeface="Arial"/>
                <a:cs typeface="Arial"/>
              </a:rPr>
              <a:t>= </a:t>
            </a:r>
            <a:r>
              <a:rPr sz="2178" spc="-5" dirty="0">
                <a:latin typeface="Arial"/>
                <a:cs typeface="Arial"/>
              </a:rPr>
              <a:t>95% corpos-de-prova romperão com valor </a:t>
            </a:r>
            <a:r>
              <a:rPr sz="2178" dirty="0">
                <a:latin typeface="Arial"/>
                <a:cs typeface="Arial"/>
              </a:rPr>
              <a:t>≥</a:t>
            </a:r>
            <a:r>
              <a:rPr sz="2178" spc="-136" dirty="0">
                <a:latin typeface="Arial"/>
                <a:cs typeface="Arial"/>
              </a:rPr>
              <a:t> </a:t>
            </a:r>
            <a:r>
              <a:rPr sz="2178" spc="-5" dirty="0">
                <a:latin typeface="Arial"/>
                <a:cs typeface="Arial"/>
              </a:rPr>
              <a:t>definido</a:t>
            </a:r>
            <a:endParaRPr sz="2178" dirty="0">
              <a:latin typeface="Arial"/>
              <a:cs typeface="Arial"/>
            </a:endParaRPr>
          </a:p>
          <a:p>
            <a:pPr marL="11527">
              <a:lnSpc>
                <a:spcPts val="2609"/>
              </a:lnSpc>
            </a:pPr>
            <a:r>
              <a:rPr sz="2178" b="1" spc="-5" dirty="0">
                <a:solidFill>
                  <a:srgbClr val="FF3200"/>
                </a:solidFill>
                <a:latin typeface="Arial"/>
                <a:cs typeface="Arial"/>
              </a:rPr>
              <a:t>f</a:t>
            </a:r>
            <a:r>
              <a:rPr sz="2178" b="1" spc="-6" baseline="-20833" dirty="0">
                <a:solidFill>
                  <a:srgbClr val="FF3200"/>
                </a:solidFill>
                <a:latin typeface="Arial"/>
                <a:cs typeface="Arial"/>
              </a:rPr>
              <a:t>cm  </a:t>
            </a:r>
            <a:r>
              <a:rPr sz="2178" dirty="0">
                <a:latin typeface="Arial"/>
                <a:cs typeface="Arial"/>
              </a:rPr>
              <a:t>= </a:t>
            </a:r>
            <a:r>
              <a:rPr sz="2178" spc="-5" dirty="0">
                <a:latin typeface="Arial"/>
                <a:cs typeface="Arial"/>
              </a:rPr>
              <a:t>média de resistência dos</a:t>
            </a:r>
            <a:r>
              <a:rPr sz="2178" spc="-163" dirty="0">
                <a:latin typeface="Arial"/>
                <a:cs typeface="Arial"/>
              </a:rPr>
              <a:t> </a:t>
            </a:r>
            <a:r>
              <a:rPr sz="2178" spc="-5" dirty="0">
                <a:latin typeface="Arial"/>
                <a:cs typeface="Arial"/>
              </a:rPr>
              <a:t>corpos-de-prova</a:t>
            </a:r>
            <a:endParaRPr sz="2178" dirty="0">
              <a:latin typeface="Arial"/>
              <a:cs typeface="Arial"/>
            </a:endParaRPr>
          </a:p>
        </p:txBody>
      </p:sp>
      <p:sp>
        <p:nvSpPr>
          <p:cNvPr id="11" name="Título 7"/>
          <p:cNvSpPr txBox="1">
            <a:spLocks/>
          </p:cNvSpPr>
          <p:nvPr/>
        </p:nvSpPr>
        <p:spPr>
          <a:xfrm>
            <a:off x="913795" y="609600"/>
            <a:ext cx="10353762" cy="970450"/>
          </a:xfrm>
          <a:prstGeom prst="rect">
            <a:avLst/>
          </a:prstGeom>
        </p:spPr>
        <p:txBody>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dirty="0"/>
              <a:t>Propriedades do Concreto Endurecido: Resistência a Compressão</a:t>
            </a:r>
          </a:p>
        </p:txBody>
      </p:sp>
      <p:sp>
        <p:nvSpPr>
          <p:cNvPr id="6" name="object 10"/>
          <p:cNvSpPr/>
          <p:nvPr/>
        </p:nvSpPr>
        <p:spPr>
          <a:xfrm>
            <a:off x="7289535" y="2592938"/>
            <a:ext cx="4734440" cy="2847856"/>
          </a:xfrm>
          <a:prstGeom prst="rect">
            <a:avLst/>
          </a:prstGeom>
          <a:blipFill>
            <a:blip r:embed="rId3" cstate="print"/>
            <a:stretch>
              <a:fillRect/>
            </a:stretch>
          </a:blipFill>
        </p:spPr>
        <p:txBody>
          <a:bodyPr wrap="square" lIns="0" tIns="0" rIns="0" bIns="0" rtlCol="0"/>
          <a:lstStyle/>
          <a:p>
            <a:endParaRPr sz="1634"/>
          </a:p>
        </p:txBody>
      </p:sp>
      <p:sp>
        <p:nvSpPr>
          <p:cNvPr id="12" name="object 12"/>
          <p:cNvSpPr txBox="1"/>
          <p:nvPr/>
        </p:nvSpPr>
        <p:spPr>
          <a:xfrm>
            <a:off x="8929943" y="5092252"/>
            <a:ext cx="612033" cy="251479"/>
          </a:xfrm>
          <a:prstGeom prst="rect">
            <a:avLst/>
          </a:prstGeom>
        </p:spPr>
        <p:txBody>
          <a:bodyPr vert="horz" wrap="square" lIns="0" tIns="0" rIns="0" bIns="0" rtlCol="0">
            <a:spAutoFit/>
          </a:bodyPr>
          <a:lstStyle/>
          <a:p>
            <a:pPr marL="11527"/>
            <a:r>
              <a:rPr sz="1634" b="1" spc="-5" dirty="0">
                <a:solidFill>
                  <a:srgbClr val="323299"/>
                </a:solidFill>
                <a:latin typeface="Arial"/>
                <a:cs typeface="Arial"/>
              </a:rPr>
              <a:t>M</a:t>
            </a:r>
            <a:r>
              <a:rPr sz="1634" b="1" spc="-9" dirty="0">
                <a:solidFill>
                  <a:srgbClr val="323299"/>
                </a:solidFill>
                <a:latin typeface="Arial"/>
                <a:cs typeface="Arial"/>
              </a:rPr>
              <a:t>é</a:t>
            </a:r>
            <a:r>
              <a:rPr sz="1634" b="1" dirty="0">
                <a:solidFill>
                  <a:srgbClr val="323299"/>
                </a:solidFill>
                <a:latin typeface="Arial"/>
                <a:cs typeface="Arial"/>
              </a:rPr>
              <a:t>dia</a:t>
            </a:r>
            <a:endParaRPr sz="1634">
              <a:latin typeface="Arial"/>
              <a:cs typeface="Arial"/>
            </a:endParaRPr>
          </a:p>
        </p:txBody>
      </p:sp>
      <p:sp>
        <p:nvSpPr>
          <p:cNvPr id="13" name="object 13"/>
          <p:cNvSpPr/>
          <p:nvPr/>
        </p:nvSpPr>
        <p:spPr>
          <a:xfrm>
            <a:off x="9775482" y="3092247"/>
            <a:ext cx="578608" cy="365376"/>
          </a:xfrm>
          <a:custGeom>
            <a:avLst/>
            <a:gdLst/>
            <a:ahLst/>
            <a:cxnLst/>
            <a:rect l="l" t="t" r="r" b="b"/>
            <a:pathLst>
              <a:path w="637540" h="402589">
                <a:moveTo>
                  <a:pt x="131632" y="288136"/>
                </a:moveTo>
                <a:lnTo>
                  <a:pt x="102107" y="239267"/>
                </a:lnTo>
                <a:lnTo>
                  <a:pt x="0" y="402335"/>
                </a:lnTo>
                <a:lnTo>
                  <a:pt x="106679" y="392948"/>
                </a:lnTo>
                <a:lnTo>
                  <a:pt x="106679" y="303275"/>
                </a:lnTo>
                <a:lnTo>
                  <a:pt x="131632" y="288136"/>
                </a:lnTo>
                <a:close/>
              </a:path>
              <a:path w="637540" h="402589">
                <a:moveTo>
                  <a:pt x="161369" y="337355"/>
                </a:moveTo>
                <a:lnTo>
                  <a:pt x="131632" y="288136"/>
                </a:lnTo>
                <a:lnTo>
                  <a:pt x="106679" y="303275"/>
                </a:lnTo>
                <a:lnTo>
                  <a:pt x="137159" y="352043"/>
                </a:lnTo>
                <a:lnTo>
                  <a:pt x="161369" y="337355"/>
                </a:lnTo>
                <a:close/>
              </a:path>
              <a:path w="637540" h="402589">
                <a:moveTo>
                  <a:pt x="190499" y="385571"/>
                </a:moveTo>
                <a:lnTo>
                  <a:pt x="161369" y="337355"/>
                </a:lnTo>
                <a:lnTo>
                  <a:pt x="137159" y="352043"/>
                </a:lnTo>
                <a:lnTo>
                  <a:pt x="106679" y="303275"/>
                </a:lnTo>
                <a:lnTo>
                  <a:pt x="106679" y="392948"/>
                </a:lnTo>
                <a:lnTo>
                  <a:pt x="190499" y="385571"/>
                </a:lnTo>
                <a:close/>
              </a:path>
              <a:path w="637540" h="402589">
                <a:moveTo>
                  <a:pt x="637031" y="48767"/>
                </a:moveTo>
                <a:lnTo>
                  <a:pt x="606551" y="0"/>
                </a:lnTo>
                <a:lnTo>
                  <a:pt x="131632" y="288136"/>
                </a:lnTo>
                <a:lnTo>
                  <a:pt x="161369" y="337355"/>
                </a:lnTo>
                <a:lnTo>
                  <a:pt x="637031" y="48767"/>
                </a:lnTo>
                <a:close/>
              </a:path>
            </a:pathLst>
          </a:custGeom>
          <a:solidFill>
            <a:srgbClr val="323298"/>
          </a:solidFill>
        </p:spPr>
        <p:txBody>
          <a:bodyPr wrap="square" lIns="0" tIns="0" rIns="0" bIns="0" rtlCol="0"/>
          <a:lstStyle/>
          <a:p>
            <a:endParaRPr sz="1634"/>
          </a:p>
        </p:txBody>
      </p:sp>
      <p:sp>
        <p:nvSpPr>
          <p:cNvPr id="14" name="object 14"/>
          <p:cNvSpPr/>
          <p:nvPr/>
        </p:nvSpPr>
        <p:spPr>
          <a:xfrm>
            <a:off x="9469811" y="4917972"/>
            <a:ext cx="269710" cy="220148"/>
          </a:xfrm>
          <a:custGeom>
            <a:avLst/>
            <a:gdLst/>
            <a:ahLst/>
            <a:cxnLst/>
            <a:rect l="l" t="t" r="r" b="b"/>
            <a:pathLst>
              <a:path w="297179" h="242570">
                <a:moveTo>
                  <a:pt x="180121" y="128897"/>
                </a:moveTo>
                <a:lnTo>
                  <a:pt x="144924" y="83498"/>
                </a:lnTo>
                <a:lnTo>
                  <a:pt x="0" y="198119"/>
                </a:lnTo>
                <a:lnTo>
                  <a:pt x="35051" y="242315"/>
                </a:lnTo>
                <a:lnTo>
                  <a:pt x="180121" y="128897"/>
                </a:lnTo>
                <a:close/>
              </a:path>
              <a:path w="297179" h="242570">
                <a:moveTo>
                  <a:pt x="297179" y="0"/>
                </a:moveTo>
                <a:lnTo>
                  <a:pt x="109727" y="38099"/>
                </a:lnTo>
                <a:lnTo>
                  <a:pt x="144924" y="83498"/>
                </a:lnTo>
                <a:lnTo>
                  <a:pt x="167639" y="65531"/>
                </a:lnTo>
                <a:lnTo>
                  <a:pt x="202691" y="111251"/>
                </a:lnTo>
                <a:lnTo>
                  <a:pt x="202691" y="158010"/>
                </a:lnTo>
                <a:lnTo>
                  <a:pt x="214883" y="173735"/>
                </a:lnTo>
                <a:lnTo>
                  <a:pt x="297179" y="0"/>
                </a:lnTo>
                <a:close/>
              </a:path>
              <a:path w="297179" h="242570">
                <a:moveTo>
                  <a:pt x="202691" y="111251"/>
                </a:moveTo>
                <a:lnTo>
                  <a:pt x="167639" y="65531"/>
                </a:lnTo>
                <a:lnTo>
                  <a:pt x="144924" y="83498"/>
                </a:lnTo>
                <a:lnTo>
                  <a:pt x="180121" y="128897"/>
                </a:lnTo>
                <a:lnTo>
                  <a:pt x="202691" y="111251"/>
                </a:lnTo>
                <a:close/>
              </a:path>
              <a:path w="297179" h="242570">
                <a:moveTo>
                  <a:pt x="202691" y="158010"/>
                </a:moveTo>
                <a:lnTo>
                  <a:pt x="202691" y="111251"/>
                </a:lnTo>
                <a:lnTo>
                  <a:pt x="180121" y="128897"/>
                </a:lnTo>
                <a:lnTo>
                  <a:pt x="202691" y="158010"/>
                </a:lnTo>
                <a:close/>
              </a:path>
            </a:pathLst>
          </a:custGeom>
          <a:solidFill>
            <a:srgbClr val="323298"/>
          </a:solidFill>
        </p:spPr>
        <p:txBody>
          <a:bodyPr wrap="square" lIns="0" tIns="0" rIns="0" bIns="0" rtlCol="0"/>
          <a:lstStyle/>
          <a:p>
            <a:endParaRPr sz="1634"/>
          </a:p>
        </p:txBody>
      </p:sp>
      <p:sp>
        <p:nvSpPr>
          <p:cNvPr id="15" name="object 15"/>
          <p:cNvSpPr/>
          <p:nvPr/>
        </p:nvSpPr>
        <p:spPr>
          <a:xfrm>
            <a:off x="8540351" y="4852965"/>
            <a:ext cx="395920" cy="304288"/>
          </a:xfrm>
          <a:custGeom>
            <a:avLst/>
            <a:gdLst/>
            <a:ahLst/>
            <a:cxnLst/>
            <a:rect l="l" t="t" r="r" b="b"/>
            <a:pathLst>
              <a:path w="436245" h="335279">
                <a:moveTo>
                  <a:pt x="217931" y="0"/>
                </a:moveTo>
                <a:lnTo>
                  <a:pt x="167951" y="4407"/>
                </a:lnTo>
                <a:lnTo>
                  <a:pt x="122075" y="16972"/>
                </a:lnTo>
                <a:lnTo>
                  <a:pt x="81611" y="36709"/>
                </a:lnTo>
                <a:lnTo>
                  <a:pt x="47866" y="62630"/>
                </a:lnTo>
                <a:lnTo>
                  <a:pt x="22144" y="93750"/>
                </a:lnTo>
                <a:lnTo>
                  <a:pt x="5753" y="129082"/>
                </a:lnTo>
                <a:lnTo>
                  <a:pt x="0" y="167639"/>
                </a:lnTo>
                <a:lnTo>
                  <a:pt x="5753" y="206197"/>
                </a:lnTo>
                <a:lnTo>
                  <a:pt x="22144" y="241529"/>
                </a:lnTo>
                <a:lnTo>
                  <a:pt x="47866" y="272649"/>
                </a:lnTo>
                <a:lnTo>
                  <a:pt x="81611" y="298570"/>
                </a:lnTo>
                <a:lnTo>
                  <a:pt x="122075" y="318307"/>
                </a:lnTo>
                <a:lnTo>
                  <a:pt x="167951" y="330872"/>
                </a:lnTo>
                <a:lnTo>
                  <a:pt x="217931" y="335279"/>
                </a:lnTo>
                <a:lnTo>
                  <a:pt x="267912" y="330872"/>
                </a:lnTo>
                <a:lnTo>
                  <a:pt x="313788" y="318307"/>
                </a:lnTo>
                <a:lnTo>
                  <a:pt x="354252" y="298570"/>
                </a:lnTo>
                <a:lnTo>
                  <a:pt x="387997" y="272649"/>
                </a:lnTo>
                <a:lnTo>
                  <a:pt x="413719" y="241529"/>
                </a:lnTo>
                <a:lnTo>
                  <a:pt x="430110" y="206197"/>
                </a:lnTo>
                <a:lnTo>
                  <a:pt x="435863" y="167639"/>
                </a:lnTo>
                <a:lnTo>
                  <a:pt x="430110" y="129082"/>
                </a:lnTo>
                <a:lnTo>
                  <a:pt x="413719" y="93750"/>
                </a:lnTo>
                <a:lnTo>
                  <a:pt x="387997" y="62630"/>
                </a:lnTo>
                <a:lnTo>
                  <a:pt x="354252" y="36709"/>
                </a:lnTo>
                <a:lnTo>
                  <a:pt x="313788" y="16972"/>
                </a:lnTo>
                <a:lnTo>
                  <a:pt x="267912" y="4407"/>
                </a:lnTo>
                <a:lnTo>
                  <a:pt x="217931" y="0"/>
                </a:lnTo>
                <a:close/>
              </a:path>
            </a:pathLst>
          </a:custGeom>
          <a:ln w="28574">
            <a:solidFill>
              <a:srgbClr val="FF3200"/>
            </a:solidFill>
          </a:ln>
        </p:spPr>
        <p:txBody>
          <a:bodyPr wrap="square" lIns="0" tIns="0" rIns="0" bIns="0" rtlCol="0"/>
          <a:lstStyle/>
          <a:p>
            <a:endParaRPr sz="1634"/>
          </a:p>
        </p:txBody>
      </p:sp>
    </p:spTree>
    <p:extLst>
      <p:ext uri="{BB962C8B-B14F-4D97-AF65-F5344CB8AC3E}">
        <p14:creationId xmlns:p14="http://schemas.microsoft.com/office/powerpoint/2010/main" val="1045085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47534" y="544520"/>
            <a:ext cx="10353762" cy="888577"/>
          </a:xfrm>
          <a:prstGeom prst="rect">
            <a:avLst/>
          </a:prstGeom>
        </p:spPr>
        <p:txBody>
          <a:bodyPr vert="horz" wrap="square" lIns="0" tIns="270383" rIns="0" bIns="0" rtlCol="0" anchor="ctr">
            <a:spAutoFit/>
          </a:bodyPr>
          <a:lstStyle/>
          <a:p>
            <a:pPr marL="175260"/>
            <a:r>
              <a:rPr dirty="0">
                <a:effectLst/>
                <a:latin typeface="Calisto MT (Corpo)"/>
                <a:cs typeface="Century Schoolbook"/>
              </a:rPr>
              <a:t>P</a:t>
            </a:r>
            <a:r>
              <a:rPr lang="pt-BR" dirty="0" err="1">
                <a:effectLst/>
                <a:latin typeface="Calisto MT (Corpo)"/>
                <a:cs typeface="Century Schoolbook"/>
              </a:rPr>
              <a:t>ropriedades</a:t>
            </a:r>
            <a:r>
              <a:rPr lang="pt-BR" dirty="0">
                <a:effectLst/>
                <a:latin typeface="Calisto MT (Corpo)"/>
                <a:cs typeface="Century Schoolbook"/>
              </a:rPr>
              <a:t> do Concreto</a:t>
            </a:r>
            <a:endParaRPr dirty="0">
              <a:effectLst/>
              <a:latin typeface="Calisto MT (Corpo)"/>
              <a:cs typeface="Century Schoolbook"/>
            </a:endParaRPr>
          </a:p>
        </p:txBody>
      </p:sp>
      <p:sp>
        <p:nvSpPr>
          <p:cNvPr id="3" name="object 3"/>
          <p:cNvSpPr txBox="1"/>
          <p:nvPr/>
        </p:nvSpPr>
        <p:spPr>
          <a:xfrm>
            <a:off x="1146629" y="2097568"/>
            <a:ext cx="10160000" cy="3296672"/>
          </a:xfrm>
          <a:prstGeom prst="rect">
            <a:avLst/>
          </a:prstGeom>
        </p:spPr>
        <p:txBody>
          <a:bodyPr vert="horz" wrap="square" lIns="0" tIns="0" rIns="0" bIns="0" rtlCol="0">
            <a:spAutoFit/>
          </a:bodyPr>
          <a:lstStyle/>
          <a:p>
            <a:pPr marL="12700" marR="25400" indent="309245">
              <a:lnSpc>
                <a:spcPct val="120000"/>
              </a:lnSpc>
            </a:pPr>
            <a:r>
              <a:rPr sz="2400" spc="-5" dirty="0">
                <a:solidFill>
                  <a:schemeClr val="tx1">
                    <a:lumMod val="75000"/>
                  </a:schemeClr>
                </a:solidFill>
                <a:effectLst>
                  <a:outerShdw blurRad="38100" dist="38100" dir="2700000" algn="tl">
                    <a:srgbClr val="000000">
                      <a:alpha val="43137"/>
                    </a:srgbClr>
                  </a:outerShdw>
                </a:effectLst>
                <a:latin typeface="Calisto MT (Corpo)"/>
                <a:cs typeface="Century Schoolbook"/>
              </a:rPr>
              <a:t>O concreto </a:t>
            </a:r>
            <a:r>
              <a:rPr sz="2400" spc="-10" dirty="0">
                <a:solidFill>
                  <a:schemeClr val="tx1">
                    <a:lumMod val="75000"/>
                  </a:schemeClr>
                </a:solidFill>
                <a:effectLst>
                  <a:outerShdw blurRad="38100" dist="38100" dir="2700000" algn="tl">
                    <a:srgbClr val="000000">
                      <a:alpha val="43137"/>
                    </a:srgbClr>
                  </a:outerShdw>
                </a:effectLst>
                <a:latin typeface="Calisto MT (Corpo)"/>
                <a:cs typeface="Century Schoolbook"/>
              </a:rPr>
              <a:t>deve </a:t>
            </a:r>
            <a:r>
              <a:rPr sz="2400" spc="-5" dirty="0">
                <a:solidFill>
                  <a:schemeClr val="tx1">
                    <a:lumMod val="75000"/>
                  </a:schemeClr>
                </a:solidFill>
                <a:effectLst>
                  <a:outerShdw blurRad="38100" dist="38100" dir="2700000" algn="tl">
                    <a:srgbClr val="000000">
                      <a:alpha val="43137"/>
                    </a:srgbClr>
                  </a:outerShdw>
                </a:effectLst>
                <a:latin typeface="Calisto MT (Corpo)"/>
                <a:cs typeface="Century Schoolbook"/>
              </a:rPr>
              <a:t>ser analisado nestas </a:t>
            </a:r>
            <a:r>
              <a:rPr sz="2400" spc="-10" dirty="0">
                <a:solidFill>
                  <a:schemeClr val="tx1">
                    <a:lumMod val="75000"/>
                  </a:schemeClr>
                </a:solidFill>
                <a:effectLst>
                  <a:outerShdw blurRad="38100" dist="38100" dir="2700000" algn="tl">
                    <a:srgbClr val="000000">
                      <a:alpha val="43137"/>
                    </a:srgbClr>
                  </a:outerShdw>
                </a:effectLst>
                <a:latin typeface="Calisto MT (Corpo)"/>
                <a:cs typeface="Century Schoolbook"/>
              </a:rPr>
              <a:t>duas </a:t>
            </a:r>
            <a:r>
              <a:rPr sz="2400" dirty="0">
                <a:solidFill>
                  <a:schemeClr val="tx1">
                    <a:lumMod val="75000"/>
                  </a:schemeClr>
                </a:solidFill>
                <a:effectLst>
                  <a:outerShdw blurRad="38100" dist="38100" dir="2700000" algn="tl">
                    <a:srgbClr val="000000">
                      <a:alpha val="43137"/>
                    </a:srgbClr>
                  </a:outerShdw>
                </a:effectLst>
                <a:latin typeface="Calisto MT (Corpo)"/>
                <a:cs typeface="Century Schoolbook"/>
              </a:rPr>
              <a:t>condições: </a:t>
            </a:r>
            <a:r>
              <a:rPr sz="2400" spc="-5" dirty="0">
                <a:solidFill>
                  <a:schemeClr val="tx1">
                    <a:lumMod val="75000"/>
                  </a:schemeClr>
                </a:solidFill>
                <a:effectLst>
                  <a:outerShdw blurRad="38100" dist="38100" dir="2700000" algn="tl">
                    <a:srgbClr val="000000">
                      <a:alpha val="43137"/>
                    </a:srgbClr>
                  </a:outerShdw>
                </a:effectLst>
                <a:latin typeface="Calisto MT (Corpo)"/>
                <a:cs typeface="Century Schoolbook"/>
              </a:rPr>
              <a:t>fresco e  endurecido.</a:t>
            </a:r>
            <a:endParaRPr sz="2400" dirty="0">
              <a:solidFill>
                <a:schemeClr val="tx1">
                  <a:lumMod val="75000"/>
                </a:schemeClr>
              </a:solidFill>
              <a:effectLst>
                <a:outerShdw blurRad="38100" dist="38100" dir="2700000" algn="tl">
                  <a:srgbClr val="000000">
                    <a:alpha val="43137"/>
                  </a:srgbClr>
                </a:outerShdw>
              </a:effectLst>
              <a:latin typeface="Calisto MT (Corpo)"/>
              <a:cs typeface="Century Schoolbook"/>
            </a:endParaRPr>
          </a:p>
          <a:p>
            <a:pPr>
              <a:spcBef>
                <a:spcPts val="30"/>
              </a:spcBef>
            </a:pPr>
            <a:endParaRPr sz="2400" dirty="0">
              <a:solidFill>
                <a:schemeClr val="tx1">
                  <a:lumMod val="75000"/>
                </a:schemeClr>
              </a:solidFill>
              <a:effectLst>
                <a:outerShdw blurRad="38100" dist="38100" dir="2700000" algn="tl">
                  <a:srgbClr val="000000">
                    <a:alpha val="43137"/>
                  </a:srgbClr>
                </a:outerShdw>
              </a:effectLst>
              <a:latin typeface="Calisto MT (Corpo)"/>
              <a:cs typeface="Times New Roman"/>
            </a:endParaRPr>
          </a:p>
          <a:p>
            <a:pPr marL="285115" marR="5715" indent="-272415" algn="just">
              <a:lnSpc>
                <a:spcPct val="100299"/>
              </a:lnSpc>
              <a:buChar char="•"/>
              <a:tabLst>
                <a:tab pos="285750" algn="l"/>
              </a:tabLst>
            </a:pPr>
            <a:r>
              <a:rPr sz="2400" spc="-5" dirty="0">
                <a:solidFill>
                  <a:schemeClr val="tx1">
                    <a:lumMod val="75000"/>
                  </a:schemeClr>
                </a:solidFill>
                <a:effectLst>
                  <a:outerShdw blurRad="38100" dist="38100" dir="2700000" algn="tl">
                    <a:srgbClr val="000000">
                      <a:alpha val="43137"/>
                    </a:srgbClr>
                  </a:outerShdw>
                </a:effectLst>
                <a:latin typeface="Calisto MT (Corpo)"/>
                <a:cs typeface="Century Schoolbook"/>
              </a:rPr>
              <a:t>O </a:t>
            </a:r>
            <a:r>
              <a:rPr sz="2400" b="1" spc="-5" dirty="0">
                <a:solidFill>
                  <a:schemeClr val="tx1">
                    <a:lumMod val="75000"/>
                  </a:schemeClr>
                </a:solidFill>
                <a:effectLst>
                  <a:outerShdw blurRad="38100" dist="38100" dir="2700000" algn="tl">
                    <a:srgbClr val="000000">
                      <a:alpha val="43137"/>
                    </a:srgbClr>
                  </a:outerShdw>
                </a:effectLst>
                <a:latin typeface="Calisto MT (Corpo)"/>
                <a:cs typeface="Century Schoolbook"/>
              </a:rPr>
              <a:t>concreto fresco </a:t>
            </a:r>
            <a:r>
              <a:rPr sz="2400" spc="-5" dirty="0">
                <a:solidFill>
                  <a:schemeClr val="tx1">
                    <a:lumMod val="75000"/>
                  </a:schemeClr>
                </a:solidFill>
                <a:effectLst>
                  <a:outerShdw blurRad="38100" dist="38100" dir="2700000" algn="tl">
                    <a:srgbClr val="000000">
                      <a:alpha val="43137"/>
                    </a:srgbClr>
                  </a:outerShdw>
                </a:effectLst>
                <a:latin typeface="Calisto MT (Corpo)"/>
                <a:cs typeface="Century Schoolbook"/>
              </a:rPr>
              <a:t>é assim considerado </a:t>
            </a:r>
            <a:r>
              <a:rPr sz="2400" spc="-10" dirty="0">
                <a:solidFill>
                  <a:schemeClr val="tx1">
                    <a:lumMod val="75000"/>
                  </a:schemeClr>
                </a:solidFill>
                <a:effectLst>
                  <a:outerShdw blurRad="38100" dist="38100" dir="2700000" algn="tl">
                    <a:srgbClr val="000000">
                      <a:alpha val="43137"/>
                    </a:srgbClr>
                  </a:outerShdw>
                </a:effectLst>
                <a:latin typeface="Calisto MT (Corpo)"/>
                <a:cs typeface="Century Schoolbook"/>
              </a:rPr>
              <a:t>até </a:t>
            </a:r>
            <a:r>
              <a:rPr sz="2400" spc="-5" dirty="0">
                <a:solidFill>
                  <a:schemeClr val="tx1">
                    <a:lumMod val="75000"/>
                  </a:schemeClr>
                </a:solidFill>
                <a:effectLst>
                  <a:outerShdw blurRad="38100" dist="38100" dir="2700000" algn="tl">
                    <a:srgbClr val="000000">
                      <a:alpha val="43137"/>
                    </a:srgbClr>
                  </a:outerShdw>
                </a:effectLst>
                <a:latin typeface="Calisto MT (Corpo)"/>
                <a:cs typeface="Century Schoolbook"/>
              </a:rPr>
              <a:t>o momento </a:t>
            </a:r>
            <a:r>
              <a:rPr sz="2400" dirty="0">
                <a:solidFill>
                  <a:schemeClr val="tx1">
                    <a:lumMod val="75000"/>
                  </a:schemeClr>
                </a:solidFill>
                <a:effectLst>
                  <a:outerShdw blurRad="38100" dist="38100" dir="2700000" algn="tl">
                    <a:srgbClr val="000000">
                      <a:alpha val="43137"/>
                    </a:srgbClr>
                  </a:outerShdw>
                </a:effectLst>
                <a:latin typeface="Calisto MT (Corpo)"/>
                <a:cs typeface="Century Schoolbook"/>
              </a:rPr>
              <a:t>em  </a:t>
            </a:r>
            <a:r>
              <a:rPr sz="2400" spc="-5" dirty="0">
                <a:solidFill>
                  <a:schemeClr val="tx1">
                    <a:lumMod val="75000"/>
                  </a:schemeClr>
                </a:solidFill>
                <a:effectLst>
                  <a:outerShdw blurRad="38100" dist="38100" dir="2700000" algn="tl">
                    <a:srgbClr val="000000">
                      <a:alpha val="43137"/>
                    </a:srgbClr>
                  </a:outerShdw>
                </a:effectLst>
                <a:latin typeface="Calisto MT (Corpo)"/>
                <a:cs typeface="Century Schoolbook"/>
              </a:rPr>
              <a:t>que </a:t>
            </a:r>
            <a:r>
              <a:rPr sz="2400" spc="-10" dirty="0">
                <a:solidFill>
                  <a:schemeClr val="tx1">
                    <a:lumMod val="75000"/>
                  </a:schemeClr>
                </a:solidFill>
                <a:effectLst>
                  <a:outerShdw blurRad="38100" dist="38100" dir="2700000" algn="tl">
                    <a:srgbClr val="000000">
                      <a:alpha val="43137"/>
                    </a:srgbClr>
                  </a:outerShdw>
                </a:effectLst>
                <a:latin typeface="Calisto MT (Corpo)"/>
                <a:cs typeface="Century Schoolbook"/>
              </a:rPr>
              <a:t>tem </a:t>
            </a:r>
            <a:r>
              <a:rPr sz="2400" spc="-5" dirty="0">
                <a:solidFill>
                  <a:schemeClr val="tx1">
                    <a:lumMod val="75000"/>
                  </a:schemeClr>
                </a:solidFill>
                <a:effectLst>
                  <a:outerShdw blurRad="38100" dist="38100" dir="2700000" algn="tl">
                    <a:srgbClr val="000000">
                      <a:alpha val="43137"/>
                    </a:srgbClr>
                  </a:outerShdw>
                </a:effectLst>
                <a:latin typeface="Calisto MT (Corpo)"/>
                <a:cs typeface="Century Schoolbook"/>
              </a:rPr>
              <a:t>início a pega do aglomerante→período inicial </a:t>
            </a:r>
            <a:r>
              <a:rPr sz="2400" spc="-10" dirty="0">
                <a:solidFill>
                  <a:schemeClr val="tx1">
                    <a:lumMod val="75000"/>
                  </a:schemeClr>
                </a:solidFill>
                <a:effectLst>
                  <a:outerShdw blurRad="38100" dist="38100" dir="2700000" algn="tl">
                    <a:srgbClr val="000000">
                      <a:alpha val="43137"/>
                    </a:srgbClr>
                  </a:outerShdw>
                </a:effectLst>
                <a:latin typeface="Calisto MT (Corpo)"/>
                <a:cs typeface="Century Schoolbook"/>
              </a:rPr>
              <a:t>de  </a:t>
            </a:r>
            <a:r>
              <a:rPr sz="2400" spc="-5" dirty="0">
                <a:solidFill>
                  <a:schemeClr val="tx1">
                    <a:lumMod val="75000"/>
                  </a:schemeClr>
                </a:solidFill>
                <a:effectLst>
                  <a:outerShdw blurRad="38100" dist="38100" dir="2700000" algn="tl">
                    <a:srgbClr val="000000">
                      <a:alpha val="43137"/>
                    </a:srgbClr>
                  </a:outerShdw>
                </a:effectLst>
                <a:latin typeface="Calisto MT (Corpo)"/>
                <a:cs typeface="Century Schoolbook"/>
              </a:rPr>
              <a:t>solidificação da pasta </a:t>
            </a:r>
            <a:r>
              <a:rPr sz="2400" spc="-5" dirty="0">
                <a:solidFill>
                  <a:schemeClr val="tx1">
                    <a:lumMod val="75000"/>
                  </a:schemeClr>
                </a:solidFill>
                <a:effectLst>
                  <a:outerShdw blurRad="38100" dist="38100" dir="2700000" algn="tl">
                    <a:srgbClr val="000000">
                      <a:alpha val="43137"/>
                    </a:srgbClr>
                  </a:outerShdw>
                </a:effectLst>
                <a:latin typeface="Calisto MT (Corpo)"/>
                <a:cs typeface="Century"/>
              </a:rPr>
              <a:t>(↑viscosidade↑ da T</a:t>
            </a:r>
            <a:r>
              <a:rPr sz="2400" spc="-20" dirty="0">
                <a:solidFill>
                  <a:schemeClr val="tx1">
                    <a:lumMod val="75000"/>
                  </a:schemeClr>
                </a:solidFill>
                <a:effectLst>
                  <a:outerShdw blurRad="38100" dist="38100" dir="2700000" algn="tl">
                    <a:srgbClr val="000000">
                      <a:alpha val="43137"/>
                    </a:srgbClr>
                  </a:outerShdw>
                </a:effectLst>
                <a:latin typeface="Calisto MT (Corpo)"/>
                <a:cs typeface="Century"/>
              </a:rPr>
              <a:t> </a:t>
            </a:r>
            <a:r>
              <a:rPr sz="2400" spc="-5" dirty="0">
                <a:solidFill>
                  <a:schemeClr val="tx1">
                    <a:lumMod val="75000"/>
                  </a:schemeClr>
                </a:solidFill>
                <a:effectLst>
                  <a:outerShdw blurRad="38100" dist="38100" dir="2700000" algn="tl">
                    <a:srgbClr val="000000">
                      <a:alpha val="43137"/>
                    </a:srgbClr>
                  </a:outerShdw>
                </a:effectLst>
                <a:latin typeface="Calisto MT (Corpo)"/>
                <a:cs typeface="Century"/>
              </a:rPr>
              <a:t>pasta).</a:t>
            </a:r>
            <a:endParaRPr sz="2400" dirty="0">
              <a:solidFill>
                <a:schemeClr val="tx1">
                  <a:lumMod val="75000"/>
                </a:schemeClr>
              </a:solidFill>
              <a:effectLst>
                <a:outerShdw blurRad="38100" dist="38100" dir="2700000" algn="tl">
                  <a:srgbClr val="000000">
                    <a:alpha val="43137"/>
                  </a:srgbClr>
                </a:outerShdw>
              </a:effectLst>
              <a:latin typeface="Calisto MT (Corpo)"/>
              <a:cs typeface="Century"/>
            </a:endParaRPr>
          </a:p>
          <a:p>
            <a:pPr marL="285115" marR="5080" indent="-272415" algn="just">
              <a:lnSpc>
                <a:spcPct val="103200"/>
              </a:lnSpc>
              <a:spcBef>
                <a:spcPts val="1964"/>
              </a:spcBef>
              <a:buChar char="•"/>
              <a:tabLst>
                <a:tab pos="285750" algn="l"/>
              </a:tabLst>
            </a:pPr>
            <a:r>
              <a:rPr sz="2400" spc="-5" dirty="0">
                <a:solidFill>
                  <a:schemeClr val="tx1">
                    <a:lumMod val="75000"/>
                  </a:schemeClr>
                </a:solidFill>
                <a:effectLst>
                  <a:outerShdw blurRad="38100" dist="38100" dir="2700000" algn="tl">
                    <a:srgbClr val="000000">
                      <a:alpha val="43137"/>
                    </a:srgbClr>
                  </a:outerShdw>
                </a:effectLst>
                <a:latin typeface="Calisto MT (Corpo)"/>
                <a:cs typeface="Century Schoolbook"/>
              </a:rPr>
              <a:t>O </a:t>
            </a:r>
            <a:r>
              <a:rPr sz="2400" b="1" spc="-5" dirty="0">
                <a:solidFill>
                  <a:schemeClr val="tx1">
                    <a:lumMod val="75000"/>
                  </a:schemeClr>
                </a:solidFill>
                <a:effectLst>
                  <a:outerShdw blurRad="38100" dist="38100" dir="2700000" algn="tl">
                    <a:srgbClr val="000000">
                      <a:alpha val="43137"/>
                    </a:srgbClr>
                  </a:outerShdw>
                </a:effectLst>
                <a:latin typeface="Calisto MT (Corpo)"/>
                <a:cs typeface="Century Schoolbook"/>
              </a:rPr>
              <a:t>concreto endurecido </a:t>
            </a:r>
            <a:r>
              <a:rPr sz="2400" spc="-5" dirty="0">
                <a:solidFill>
                  <a:schemeClr val="tx1">
                    <a:lumMod val="75000"/>
                  </a:schemeClr>
                </a:solidFill>
                <a:effectLst>
                  <a:outerShdw blurRad="38100" dist="38100" dir="2700000" algn="tl">
                    <a:srgbClr val="000000">
                      <a:alpha val="43137"/>
                    </a:srgbClr>
                  </a:outerShdw>
                </a:effectLst>
                <a:latin typeface="Calisto MT (Corpo)"/>
                <a:cs typeface="Century Schoolbook"/>
              </a:rPr>
              <a:t>é o </a:t>
            </a:r>
            <a:r>
              <a:rPr sz="2400" spc="-10" dirty="0">
                <a:solidFill>
                  <a:schemeClr val="tx1">
                    <a:lumMod val="75000"/>
                  </a:schemeClr>
                </a:solidFill>
                <a:effectLst>
                  <a:outerShdw blurRad="38100" dist="38100" dir="2700000" algn="tl">
                    <a:srgbClr val="000000">
                      <a:alpha val="43137"/>
                    </a:srgbClr>
                  </a:outerShdw>
                </a:effectLst>
                <a:latin typeface="Calisto MT (Corpo)"/>
                <a:cs typeface="Century Schoolbook"/>
              </a:rPr>
              <a:t>material </a:t>
            </a:r>
            <a:r>
              <a:rPr sz="2400" spc="-5" dirty="0">
                <a:solidFill>
                  <a:schemeClr val="tx1">
                    <a:lumMod val="75000"/>
                  </a:schemeClr>
                </a:solidFill>
                <a:effectLst>
                  <a:outerShdw blurRad="38100" dist="38100" dir="2700000" algn="tl">
                    <a:srgbClr val="000000">
                      <a:alpha val="43137"/>
                    </a:srgbClr>
                  </a:outerShdw>
                </a:effectLst>
                <a:latin typeface="Calisto MT (Corpo)"/>
                <a:cs typeface="Century Schoolbook"/>
              </a:rPr>
              <a:t>que se obtém </a:t>
            </a:r>
            <a:r>
              <a:rPr sz="2400" spc="-10" dirty="0">
                <a:solidFill>
                  <a:schemeClr val="tx1">
                    <a:lumMod val="75000"/>
                  </a:schemeClr>
                </a:solidFill>
                <a:effectLst>
                  <a:outerShdw blurRad="38100" dist="38100" dir="2700000" algn="tl">
                    <a:srgbClr val="000000">
                      <a:alpha val="43137"/>
                    </a:srgbClr>
                  </a:outerShdw>
                </a:effectLst>
                <a:latin typeface="Calisto MT (Corpo)"/>
                <a:cs typeface="Century Schoolbook"/>
              </a:rPr>
              <a:t>pela  mistura dos </a:t>
            </a:r>
            <a:r>
              <a:rPr sz="2400" spc="-5" dirty="0">
                <a:solidFill>
                  <a:schemeClr val="tx1">
                    <a:lumMod val="75000"/>
                  </a:schemeClr>
                </a:solidFill>
                <a:effectLst>
                  <a:outerShdw blurRad="38100" dist="38100" dir="2700000" algn="tl">
                    <a:srgbClr val="000000">
                      <a:alpha val="43137"/>
                    </a:srgbClr>
                  </a:outerShdw>
                </a:effectLst>
                <a:latin typeface="Calisto MT (Corpo)"/>
                <a:cs typeface="Century Schoolbook"/>
              </a:rPr>
              <a:t>componentes, após o fim da pega do </a:t>
            </a:r>
            <a:r>
              <a:rPr sz="2400" dirty="0" err="1">
                <a:solidFill>
                  <a:schemeClr val="tx1">
                    <a:lumMod val="75000"/>
                  </a:schemeClr>
                </a:solidFill>
                <a:effectLst>
                  <a:outerShdw blurRad="38100" dist="38100" dir="2700000" algn="tl">
                    <a:srgbClr val="000000">
                      <a:alpha val="43137"/>
                    </a:srgbClr>
                  </a:outerShdw>
                </a:effectLst>
                <a:latin typeface="Calisto MT (Corpo)"/>
                <a:cs typeface="Century Schoolbook"/>
              </a:rPr>
              <a:t>aglome</a:t>
            </a:r>
            <a:r>
              <a:rPr sz="2400" spc="-5" dirty="0" err="1">
                <a:solidFill>
                  <a:schemeClr val="tx1">
                    <a:lumMod val="75000"/>
                  </a:schemeClr>
                </a:solidFill>
                <a:effectLst>
                  <a:outerShdw blurRad="38100" dist="38100" dir="2700000" algn="tl">
                    <a:srgbClr val="000000">
                      <a:alpha val="43137"/>
                    </a:srgbClr>
                  </a:outerShdw>
                </a:effectLst>
                <a:latin typeface="Calisto MT (Corpo)"/>
                <a:cs typeface="Century Schoolbook"/>
              </a:rPr>
              <a:t>rante</a:t>
            </a:r>
            <a:r>
              <a:rPr sz="2400" spc="-5" dirty="0">
                <a:solidFill>
                  <a:schemeClr val="tx1">
                    <a:lumMod val="75000"/>
                  </a:schemeClr>
                </a:solidFill>
                <a:effectLst>
                  <a:outerShdw blurRad="38100" dist="38100" dir="2700000" algn="tl">
                    <a:srgbClr val="000000">
                      <a:alpha val="43137"/>
                    </a:srgbClr>
                  </a:outerShdw>
                </a:effectLst>
                <a:latin typeface="Calisto MT (Corpo)"/>
                <a:cs typeface="Century Schoolbook"/>
              </a:rPr>
              <a:t> → </a:t>
            </a:r>
            <a:r>
              <a:rPr sz="2400" spc="-10" dirty="0">
                <a:solidFill>
                  <a:schemeClr val="tx1">
                    <a:lumMod val="75000"/>
                  </a:schemeClr>
                </a:solidFill>
                <a:effectLst>
                  <a:outerShdw blurRad="38100" dist="38100" dir="2700000" algn="tl">
                    <a:srgbClr val="000000">
                      <a:alpha val="43137"/>
                    </a:srgbClr>
                  </a:outerShdw>
                </a:effectLst>
                <a:latin typeface="Calisto MT (Corpo)"/>
                <a:cs typeface="Century Schoolbook"/>
              </a:rPr>
              <a:t>pasta </a:t>
            </a:r>
            <a:r>
              <a:rPr sz="2400" spc="-5" dirty="0">
                <a:solidFill>
                  <a:schemeClr val="tx1">
                    <a:lumMod val="75000"/>
                  </a:schemeClr>
                </a:solidFill>
                <a:effectLst>
                  <a:outerShdw blurRad="38100" dist="38100" dir="2700000" algn="tl">
                    <a:srgbClr val="000000">
                      <a:alpha val="43137"/>
                    </a:srgbClr>
                  </a:outerShdw>
                </a:effectLst>
                <a:latin typeface="Calisto MT (Corpo)"/>
                <a:cs typeface="Century Schoolbook"/>
              </a:rPr>
              <a:t>se solidifica completamente</a:t>
            </a:r>
            <a:r>
              <a:rPr sz="2400" spc="30" dirty="0">
                <a:solidFill>
                  <a:schemeClr val="tx1">
                    <a:lumMod val="75000"/>
                  </a:schemeClr>
                </a:solidFill>
                <a:effectLst>
                  <a:outerShdw blurRad="38100" dist="38100" dir="2700000" algn="tl">
                    <a:srgbClr val="000000">
                      <a:alpha val="43137"/>
                    </a:srgbClr>
                  </a:outerShdw>
                </a:effectLst>
                <a:latin typeface="Calisto MT (Corpo)"/>
                <a:cs typeface="Century Schoolbook"/>
              </a:rPr>
              <a:t> </a:t>
            </a:r>
            <a:r>
              <a:rPr sz="2400" spc="-5" dirty="0">
                <a:solidFill>
                  <a:schemeClr val="tx1">
                    <a:lumMod val="75000"/>
                  </a:schemeClr>
                </a:solidFill>
                <a:effectLst>
                  <a:outerShdw blurRad="38100" dist="38100" dir="2700000" algn="tl">
                    <a:srgbClr val="000000">
                      <a:alpha val="43137"/>
                    </a:srgbClr>
                  </a:outerShdw>
                </a:effectLst>
                <a:latin typeface="Calisto MT (Corpo)"/>
                <a:cs typeface="Century Schoolbook"/>
              </a:rPr>
              <a:t>(resistência-anos).</a:t>
            </a:r>
            <a:endParaRPr sz="2400" dirty="0">
              <a:solidFill>
                <a:schemeClr val="tx1">
                  <a:lumMod val="75000"/>
                </a:schemeClr>
              </a:solidFill>
              <a:effectLst>
                <a:outerShdw blurRad="38100" dist="38100" dir="2700000" algn="tl">
                  <a:srgbClr val="000000">
                    <a:alpha val="43137"/>
                  </a:srgbClr>
                </a:outerShdw>
              </a:effectLst>
              <a:latin typeface="Calisto MT (Corpo)"/>
              <a:cs typeface="Century Schoolbook"/>
            </a:endParaRPr>
          </a:p>
        </p:txBody>
      </p:sp>
      <p:sp>
        <p:nvSpPr>
          <p:cNvPr id="4" name="Retângulo 3"/>
          <p:cNvSpPr/>
          <p:nvPr/>
        </p:nvSpPr>
        <p:spPr>
          <a:xfrm>
            <a:off x="3363585" y="6351948"/>
            <a:ext cx="5464829" cy="369332"/>
          </a:xfrm>
          <a:prstGeom prst="rect">
            <a:avLst/>
          </a:prstGeom>
        </p:spPr>
        <p:txBody>
          <a:bodyPr wrap="none">
            <a:spAutoFit/>
          </a:bodyPr>
          <a:lstStyle/>
          <a:p>
            <a:r>
              <a:rPr lang="pt-BR" dirty="0">
                <a:solidFill>
                  <a:schemeClr val="tx1">
                    <a:lumMod val="65000"/>
                  </a:schemeClr>
                </a:solidFill>
              </a:rPr>
              <a:t>https://www.youtube.com/watch?v=BgMAOBCjpzw</a:t>
            </a:r>
          </a:p>
        </p:txBody>
      </p:sp>
    </p:spTree>
    <p:extLst>
      <p:ext uri="{BB962C8B-B14F-4D97-AF65-F5344CB8AC3E}">
        <p14:creationId xmlns:p14="http://schemas.microsoft.com/office/powerpoint/2010/main" val="30474580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7CFAC9FD-BAD6-47B4-9C11-BE23CEAC75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45B67B9C-9B45-4084-9BB5-187071EE9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4287"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8" name="Título 12"/>
          <p:cNvSpPr txBox="1">
            <a:spLocks/>
          </p:cNvSpPr>
          <p:nvPr/>
        </p:nvSpPr>
        <p:spPr>
          <a:xfrm>
            <a:off x="695916" y="1078264"/>
            <a:ext cx="3422930" cy="470147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spcAft>
                <a:spcPts val="600"/>
              </a:spcAft>
            </a:pPr>
            <a:r>
              <a:rPr lang="en-US" sz="3800" dirty="0" err="1">
                <a:solidFill>
                  <a:srgbClr val="FFFFFF"/>
                </a:solidFill>
              </a:rPr>
              <a:t>Propriedades</a:t>
            </a:r>
            <a:r>
              <a:rPr lang="en-US" sz="3800" dirty="0">
                <a:solidFill>
                  <a:srgbClr val="FFFFFF"/>
                </a:solidFill>
              </a:rPr>
              <a:t> do </a:t>
            </a:r>
            <a:r>
              <a:rPr lang="en-US" sz="3800" dirty="0" err="1">
                <a:solidFill>
                  <a:srgbClr val="FFFFFF"/>
                </a:solidFill>
              </a:rPr>
              <a:t>Concreto</a:t>
            </a:r>
            <a:r>
              <a:rPr lang="en-US" sz="3800" dirty="0">
                <a:solidFill>
                  <a:srgbClr val="FFFFFF"/>
                </a:solidFill>
              </a:rPr>
              <a:t> </a:t>
            </a:r>
            <a:r>
              <a:rPr lang="en-US" sz="3800" dirty="0" err="1">
                <a:solidFill>
                  <a:srgbClr val="FFFFFF"/>
                </a:solidFill>
              </a:rPr>
              <a:t>Endurecido</a:t>
            </a:r>
            <a:r>
              <a:rPr lang="en-US" sz="3800" dirty="0">
                <a:solidFill>
                  <a:srgbClr val="FFFFFF"/>
                </a:solidFill>
              </a:rPr>
              <a:t>: </a:t>
            </a:r>
            <a:r>
              <a:rPr lang="en-US" sz="3800" dirty="0" err="1">
                <a:solidFill>
                  <a:srgbClr val="FFFFFF"/>
                </a:solidFill>
              </a:rPr>
              <a:t>Fator</a:t>
            </a:r>
            <a:r>
              <a:rPr lang="en-US" sz="3800" dirty="0">
                <a:solidFill>
                  <a:srgbClr val="FFFFFF"/>
                </a:solidFill>
              </a:rPr>
              <a:t> </a:t>
            </a:r>
            <a:r>
              <a:rPr lang="en-US" sz="3800" dirty="0" err="1">
                <a:solidFill>
                  <a:srgbClr val="FFFFFF"/>
                </a:solidFill>
              </a:rPr>
              <a:t>Água</a:t>
            </a:r>
            <a:r>
              <a:rPr lang="en-US" sz="3800" dirty="0">
                <a:solidFill>
                  <a:srgbClr val="FFFFFF"/>
                </a:solidFill>
              </a:rPr>
              <a:t>/</a:t>
            </a:r>
            <a:r>
              <a:rPr lang="en-US" sz="3800" dirty="0" err="1">
                <a:solidFill>
                  <a:srgbClr val="FFFFFF"/>
                </a:solidFill>
              </a:rPr>
              <a:t>Cimento</a:t>
            </a:r>
            <a:endParaRPr lang="en-US" sz="3800" dirty="0">
              <a:solidFill>
                <a:srgbClr val="FFFFFF"/>
              </a:solidFill>
            </a:endParaRPr>
          </a:p>
        </p:txBody>
      </p:sp>
      <p:sp>
        <p:nvSpPr>
          <p:cNvPr id="10" name="Retângulo 9"/>
          <p:cNvSpPr/>
          <p:nvPr/>
        </p:nvSpPr>
        <p:spPr>
          <a:xfrm>
            <a:off x="4999755" y="478969"/>
            <a:ext cx="6846775" cy="1133995"/>
          </a:xfrm>
          <a:prstGeom prst="rect">
            <a:avLst/>
          </a:prstGeom>
          <a:effectLst/>
        </p:spPr>
        <p:txBody>
          <a:bodyPr vert="horz" lIns="91440" tIns="45720" rIns="91440" bIns="45720" rtlCol="0" anchor="ctr">
            <a:normAutofit/>
          </a:bodyPr>
          <a:lstStyle/>
          <a:p>
            <a:pPr defTabSz="457200">
              <a:spcBef>
                <a:spcPct val="20000"/>
              </a:spcBef>
              <a:spcAft>
                <a:spcPts val="600"/>
              </a:spcAft>
              <a:buClr>
                <a:schemeClr val="tx2"/>
              </a:buClr>
              <a:buSzPct val="70000"/>
              <a:buFont typeface="Wingdings 2" charset="2"/>
            </a:pP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a:t>
            </a:r>
            <a:r>
              <a:rPr lang="en-US"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Dentro</a:t>
            </a: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do campo dos </a:t>
            </a:r>
            <a:r>
              <a:rPr lang="en-US"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concretos</a:t>
            </a: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plásticos</a:t>
            </a: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 </a:t>
            </a:r>
            <a:r>
              <a:rPr lang="en-US"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resistência</a:t>
            </a: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aos</a:t>
            </a: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esforços</a:t>
            </a: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mecânicos</a:t>
            </a: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variam</a:t>
            </a: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na</a:t>
            </a: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relação</a:t>
            </a: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inversa</a:t>
            </a: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da </a:t>
            </a:r>
            <a:r>
              <a:rPr lang="en-US"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relação</a:t>
            </a: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r>
              <a:rPr lang="en-US"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água</a:t>
            </a: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a:t>
            </a:r>
            <a:r>
              <a:rPr lang="en-US"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cimento</a:t>
            </a: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a:t>
            </a:r>
          </a:p>
        </p:txBody>
      </p:sp>
      <p:sp>
        <p:nvSpPr>
          <p:cNvPr id="2" name="object 12"/>
          <p:cNvSpPr/>
          <p:nvPr/>
        </p:nvSpPr>
        <p:spPr>
          <a:xfrm>
            <a:off x="5350202" y="1612964"/>
            <a:ext cx="6276800" cy="4550268"/>
          </a:xfrm>
          <a:prstGeom prst="rect">
            <a:avLst/>
          </a:prstGeom>
          <a:blipFill>
            <a:blip r:embed="rId2" cstate="print"/>
            <a:stretch>
              <a:fillRect/>
            </a:stretch>
          </a:blipFill>
        </p:spPr>
        <p:txBody>
          <a:bodyPr wrap="square" lIns="0" tIns="0" rIns="0" bIns="0" rtlCol="0"/>
          <a:lstStyle/>
          <a:p>
            <a:endParaRPr sz="1634"/>
          </a:p>
        </p:txBody>
      </p:sp>
    </p:spTree>
    <p:extLst>
      <p:ext uri="{BB962C8B-B14F-4D97-AF65-F5344CB8AC3E}">
        <p14:creationId xmlns:p14="http://schemas.microsoft.com/office/powerpoint/2010/main" val="2511128724"/>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p:nvPr/>
        </p:nvSpPr>
        <p:spPr>
          <a:xfrm>
            <a:off x="928698" y="4051551"/>
            <a:ext cx="3675745" cy="2492298"/>
          </a:xfrm>
          <a:prstGeom prst="rect">
            <a:avLst/>
          </a:prstGeom>
          <a:blipFill>
            <a:blip r:embed="rId2" cstate="print"/>
            <a:stretch>
              <a:fillRect/>
            </a:stretch>
          </a:blipFill>
        </p:spPr>
        <p:txBody>
          <a:bodyPr wrap="square" lIns="0" tIns="0" rIns="0" bIns="0" rtlCol="0"/>
          <a:lstStyle/>
          <a:p>
            <a:endParaRPr sz="1634"/>
          </a:p>
        </p:txBody>
      </p:sp>
      <p:sp>
        <p:nvSpPr>
          <p:cNvPr id="11" name="Título 12"/>
          <p:cNvSpPr txBox="1">
            <a:spLocks/>
          </p:cNvSpPr>
          <p:nvPr/>
        </p:nvSpPr>
        <p:spPr>
          <a:xfrm>
            <a:off x="928698" y="295639"/>
            <a:ext cx="10353762" cy="970450"/>
          </a:xfrm>
          <a:prstGeom prst="rect">
            <a:avLst/>
          </a:prstGeom>
        </p:spPr>
        <p:txBody>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dirty="0"/>
              <a:t>Propriedades do Concreto Endurecido: Grau de Hidratação</a:t>
            </a:r>
          </a:p>
        </p:txBody>
      </p:sp>
      <p:sp>
        <p:nvSpPr>
          <p:cNvPr id="12" name="object 7"/>
          <p:cNvSpPr txBox="1"/>
          <p:nvPr/>
        </p:nvSpPr>
        <p:spPr>
          <a:xfrm>
            <a:off x="5668231" y="2323779"/>
            <a:ext cx="6541034" cy="575670"/>
          </a:xfrm>
          <a:prstGeom prst="rect">
            <a:avLst/>
          </a:prstGeom>
        </p:spPr>
        <p:txBody>
          <a:bodyPr vert="horz" wrap="square" lIns="0" tIns="0" rIns="0" bIns="0" rtlCol="0">
            <a:spAutoFit/>
          </a:bodyPr>
          <a:lstStyle/>
          <a:p>
            <a:pPr algn="ctr">
              <a:spcBef>
                <a:spcPts val="1193"/>
              </a:spcBef>
            </a:pPr>
            <a:r>
              <a:rPr sz="2541" dirty="0" err="1">
                <a:solidFill>
                  <a:schemeClr val="tx1">
                    <a:lumMod val="65000"/>
                  </a:schemeClr>
                </a:solidFill>
                <a:latin typeface="+mj-lt"/>
                <a:cs typeface="Arial"/>
              </a:rPr>
              <a:t>Correlações</a:t>
            </a:r>
            <a:r>
              <a:rPr sz="2541" dirty="0">
                <a:solidFill>
                  <a:schemeClr val="tx1">
                    <a:lumMod val="65000"/>
                  </a:schemeClr>
                </a:solidFill>
                <a:latin typeface="+mj-lt"/>
                <a:cs typeface="Arial"/>
              </a:rPr>
              <a:t> </a:t>
            </a:r>
            <a:r>
              <a:rPr sz="2541" spc="-5" dirty="0">
                <a:solidFill>
                  <a:schemeClr val="tx1">
                    <a:lumMod val="65000"/>
                  </a:schemeClr>
                </a:solidFill>
                <a:latin typeface="+mj-lt"/>
                <a:cs typeface="Arial"/>
              </a:rPr>
              <a:t>das resistências </a:t>
            </a:r>
            <a:r>
              <a:rPr sz="2541" dirty="0">
                <a:solidFill>
                  <a:schemeClr val="tx1">
                    <a:lumMod val="65000"/>
                  </a:schemeClr>
                </a:solidFill>
                <a:latin typeface="+mj-lt"/>
                <a:cs typeface="Arial"/>
              </a:rPr>
              <a:t>com </a:t>
            </a:r>
            <a:r>
              <a:rPr sz="2541" spc="-5" dirty="0">
                <a:solidFill>
                  <a:schemeClr val="tx1">
                    <a:lumMod val="65000"/>
                  </a:schemeClr>
                </a:solidFill>
                <a:latin typeface="+mj-lt"/>
                <a:cs typeface="Arial"/>
              </a:rPr>
              <a:t>as </a:t>
            </a:r>
            <a:r>
              <a:rPr sz="2541" spc="-5" dirty="0" err="1">
                <a:solidFill>
                  <a:schemeClr val="tx1">
                    <a:lumMod val="65000"/>
                  </a:schemeClr>
                </a:solidFill>
                <a:latin typeface="+mj-lt"/>
                <a:cs typeface="Arial"/>
              </a:rPr>
              <a:t>idades</a:t>
            </a:r>
            <a:r>
              <a:rPr sz="2541" spc="-5" dirty="0">
                <a:solidFill>
                  <a:schemeClr val="tx1">
                    <a:lumMod val="65000"/>
                  </a:schemeClr>
                </a:solidFill>
                <a:latin typeface="+mj-lt"/>
                <a:cs typeface="Arial"/>
              </a:rPr>
              <a:t> </a:t>
            </a:r>
            <a:r>
              <a:rPr lang="pt-BR" sz="2541" spc="-5" dirty="0">
                <a:solidFill>
                  <a:schemeClr val="tx1">
                    <a:lumMod val="65000"/>
                  </a:schemeClr>
                </a:solidFill>
                <a:latin typeface="+mj-lt"/>
                <a:cs typeface="Arial"/>
              </a:rPr>
              <a:t>       </a:t>
            </a:r>
            <a:r>
              <a:rPr sz="2541" spc="-5" dirty="0">
                <a:solidFill>
                  <a:schemeClr val="tx1">
                    <a:lumMod val="65000"/>
                  </a:schemeClr>
                </a:solidFill>
                <a:latin typeface="+mj-lt"/>
                <a:cs typeface="Arial"/>
              </a:rPr>
              <a:t> </a:t>
            </a:r>
            <a:r>
              <a:rPr sz="1200" spc="-5" dirty="0">
                <a:solidFill>
                  <a:schemeClr val="tx1">
                    <a:lumMod val="65000"/>
                  </a:schemeClr>
                </a:solidFill>
                <a:latin typeface="+mj-lt"/>
                <a:cs typeface="Arial"/>
              </a:rPr>
              <a:t>(E. Petrucci,</a:t>
            </a:r>
            <a:r>
              <a:rPr sz="1200" spc="-41" dirty="0">
                <a:solidFill>
                  <a:schemeClr val="tx1">
                    <a:lumMod val="65000"/>
                  </a:schemeClr>
                </a:solidFill>
                <a:latin typeface="+mj-lt"/>
                <a:cs typeface="Arial"/>
              </a:rPr>
              <a:t> </a:t>
            </a:r>
            <a:r>
              <a:rPr sz="1200" spc="-5" dirty="0">
                <a:solidFill>
                  <a:schemeClr val="tx1">
                    <a:lumMod val="65000"/>
                  </a:schemeClr>
                </a:solidFill>
                <a:latin typeface="+mj-lt"/>
                <a:cs typeface="Arial"/>
              </a:rPr>
              <a:t>1971)</a:t>
            </a:r>
            <a:endParaRPr sz="1200" dirty="0">
              <a:solidFill>
                <a:schemeClr val="tx1">
                  <a:lumMod val="65000"/>
                </a:schemeClr>
              </a:solidFill>
              <a:latin typeface="+mj-lt"/>
              <a:cs typeface="Arial"/>
            </a:endParaRPr>
          </a:p>
        </p:txBody>
      </p:sp>
      <p:graphicFrame>
        <p:nvGraphicFramePr>
          <p:cNvPr id="13" name="object 8"/>
          <p:cNvGraphicFramePr>
            <a:graphicFrameLocks noGrp="1"/>
          </p:cNvGraphicFramePr>
          <p:nvPr>
            <p:extLst>
              <p:ext uri="{D42A27DB-BD31-4B8C-83A1-F6EECF244321}">
                <p14:modId xmlns:p14="http://schemas.microsoft.com/office/powerpoint/2010/main" val="445019777"/>
              </p:ext>
            </p:extLst>
          </p:nvPr>
        </p:nvGraphicFramePr>
        <p:xfrm>
          <a:off x="5668231" y="3000669"/>
          <a:ext cx="6379735" cy="3321223"/>
        </p:xfrm>
        <a:graphic>
          <a:graphicData uri="http://schemas.openxmlformats.org/drawingml/2006/table">
            <a:tbl>
              <a:tblPr firstRow="1" bandRow="1">
                <a:tableStyleId>{3C2FFA5D-87B4-456A-9821-1D502468CF0F}</a:tableStyleId>
              </a:tblPr>
              <a:tblGrid>
                <a:gridCol w="6379735">
                  <a:extLst>
                    <a:ext uri="{9D8B030D-6E8A-4147-A177-3AD203B41FA5}">
                      <a16:colId xmlns:a16="http://schemas.microsoft.com/office/drawing/2014/main" val="20000"/>
                    </a:ext>
                  </a:extLst>
                </a:gridCol>
              </a:tblGrid>
              <a:tr h="663637">
                <a:tc>
                  <a:txBody>
                    <a:bodyPr/>
                    <a:lstStyle/>
                    <a:p>
                      <a:pPr algn="ctr">
                        <a:lnSpc>
                          <a:spcPct val="100000"/>
                        </a:lnSpc>
                        <a:spcBef>
                          <a:spcPts val="1180"/>
                        </a:spcBef>
                        <a:tabLst>
                          <a:tab pos="353060" algn="l"/>
                        </a:tabLst>
                      </a:pPr>
                      <a:r>
                        <a:rPr sz="2700" spc="-5" dirty="0"/>
                        <a:t>f</a:t>
                      </a:r>
                      <a:r>
                        <a:rPr sz="2900" spc="-7" baseline="-23391" dirty="0"/>
                        <a:t>c	28 </a:t>
                      </a:r>
                      <a:r>
                        <a:rPr sz="2900" baseline="-23391" dirty="0"/>
                        <a:t>dias </a:t>
                      </a:r>
                      <a:r>
                        <a:rPr sz="2700" spc="-5" dirty="0"/>
                        <a:t>= 1,25 a 1,50 x f</a:t>
                      </a:r>
                      <a:r>
                        <a:rPr sz="2900" spc="-7" baseline="-23391" dirty="0"/>
                        <a:t>c 7</a:t>
                      </a:r>
                      <a:r>
                        <a:rPr sz="2900" spc="382" baseline="-23391" dirty="0"/>
                        <a:t> </a:t>
                      </a:r>
                      <a:r>
                        <a:rPr sz="2900" spc="-7" baseline="-23391" dirty="0"/>
                        <a:t>dias</a:t>
                      </a:r>
                      <a:endParaRPr sz="2900" baseline="-23391" dirty="0">
                        <a:latin typeface="Arial"/>
                        <a:cs typeface="Arial"/>
                      </a:endParaRPr>
                    </a:p>
                  </a:txBody>
                  <a:tcPr marL="0" marR="0" marT="0" marB="0" anchor="ctr"/>
                </a:tc>
                <a:extLst>
                  <a:ext uri="{0D108BD9-81ED-4DB2-BD59-A6C34878D82A}">
                    <a16:rowId xmlns:a16="http://schemas.microsoft.com/office/drawing/2014/main" val="10000"/>
                  </a:ext>
                </a:extLst>
              </a:tr>
              <a:tr h="665156">
                <a:tc>
                  <a:txBody>
                    <a:bodyPr/>
                    <a:lstStyle/>
                    <a:p>
                      <a:pPr algn="ctr">
                        <a:lnSpc>
                          <a:spcPct val="100000"/>
                        </a:lnSpc>
                        <a:spcBef>
                          <a:spcPts val="1195"/>
                        </a:spcBef>
                        <a:tabLst>
                          <a:tab pos="420370" algn="l"/>
                          <a:tab pos="1261745" algn="l"/>
                        </a:tabLst>
                      </a:pPr>
                      <a:r>
                        <a:rPr sz="2700" spc="-5" dirty="0"/>
                        <a:t>f</a:t>
                      </a:r>
                      <a:r>
                        <a:rPr sz="2900" spc="-7" baseline="-23391" dirty="0"/>
                        <a:t>c	7</a:t>
                      </a:r>
                      <a:r>
                        <a:rPr sz="2900" baseline="-23391" dirty="0"/>
                        <a:t> </a:t>
                      </a:r>
                      <a:r>
                        <a:rPr sz="2900" spc="-7" baseline="-23391" dirty="0"/>
                        <a:t>dias	</a:t>
                      </a:r>
                      <a:r>
                        <a:rPr sz="2700" spc="-5" dirty="0"/>
                        <a:t>= 1,35 a 1,65 x f</a:t>
                      </a:r>
                      <a:r>
                        <a:rPr sz="2900" spc="-7" baseline="-23391" dirty="0"/>
                        <a:t>c 3</a:t>
                      </a:r>
                      <a:r>
                        <a:rPr sz="2900" baseline="-23391" dirty="0"/>
                        <a:t> </a:t>
                      </a:r>
                      <a:r>
                        <a:rPr sz="2900" spc="-7" baseline="-23391" dirty="0"/>
                        <a:t>dias</a:t>
                      </a:r>
                      <a:endParaRPr sz="2900" baseline="-23391" dirty="0">
                        <a:latin typeface="Arial"/>
                        <a:cs typeface="Arial"/>
                      </a:endParaRPr>
                    </a:p>
                  </a:txBody>
                  <a:tcPr marL="0" marR="0" marT="0" marB="0" anchor="ctr"/>
                </a:tc>
                <a:extLst>
                  <a:ext uri="{0D108BD9-81ED-4DB2-BD59-A6C34878D82A}">
                    <a16:rowId xmlns:a16="http://schemas.microsoft.com/office/drawing/2014/main" val="10001"/>
                  </a:ext>
                </a:extLst>
              </a:tr>
              <a:tr h="663637">
                <a:tc>
                  <a:txBody>
                    <a:bodyPr/>
                    <a:lstStyle/>
                    <a:p>
                      <a:pPr algn="ctr">
                        <a:lnSpc>
                          <a:spcPct val="100000"/>
                        </a:lnSpc>
                        <a:spcBef>
                          <a:spcPts val="1180"/>
                        </a:spcBef>
                        <a:tabLst>
                          <a:tab pos="353060" algn="l"/>
                          <a:tab pos="1332865" algn="l"/>
                        </a:tabLst>
                      </a:pPr>
                      <a:r>
                        <a:rPr sz="2700" spc="-5" dirty="0"/>
                        <a:t>f</a:t>
                      </a:r>
                      <a:r>
                        <a:rPr sz="2900" spc="-7" baseline="-23391" dirty="0"/>
                        <a:t>c	28</a:t>
                      </a:r>
                      <a:r>
                        <a:rPr sz="2900" baseline="-23391" dirty="0"/>
                        <a:t> dias	</a:t>
                      </a:r>
                      <a:r>
                        <a:rPr sz="2700" spc="-5" dirty="0"/>
                        <a:t>= 1,70 a 2,50 x f</a:t>
                      </a:r>
                      <a:r>
                        <a:rPr sz="2900" spc="-7" baseline="-23391" dirty="0"/>
                        <a:t>c 3</a:t>
                      </a:r>
                      <a:r>
                        <a:rPr sz="2900" spc="-15" baseline="-23391" dirty="0"/>
                        <a:t> </a:t>
                      </a:r>
                      <a:r>
                        <a:rPr sz="2900" spc="-7" baseline="-23391" dirty="0"/>
                        <a:t>dias</a:t>
                      </a:r>
                      <a:endParaRPr sz="2900" baseline="-23391" dirty="0">
                        <a:latin typeface="Arial"/>
                        <a:cs typeface="Arial"/>
                      </a:endParaRPr>
                    </a:p>
                  </a:txBody>
                  <a:tcPr marL="0" marR="0" marT="0" marB="0" anchor="ctr"/>
                </a:tc>
                <a:extLst>
                  <a:ext uri="{0D108BD9-81ED-4DB2-BD59-A6C34878D82A}">
                    <a16:rowId xmlns:a16="http://schemas.microsoft.com/office/drawing/2014/main" val="10002"/>
                  </a:ext>
                </a:extLst>
              </a:tr>
              <a:tr h="665156">
                <a:tc>
                  <a:txBody>
                    <a:bodyPr/>
                    <a:lstStyle/>
                    <a:p>
                      <a:pPr algn="ctr">
                        <a:lnSpc>
                          <a:spcPts val="3360"/>
                        </a:lnSpc>
                        <a:spcBef>
                          <a:spcPts val="1995"/>
                        </a:spcBef>
                        <a:tabLst>
                          <a:tab pos="353060" algn="l"/>
                          <a:tab pos="1330325" algn="l"/>
                        </a:tabLst>
                      </a:pPr>
                      <a:r>
                        <a:rPr sz="4200" spc="-7" baseline="15873" dirty="0"/>
                        <a:t>f</a:t>
                      </a:r>
                      <a:r>
                        <a:rPr sz="1900" spc="-5" dirty="0"/>
                        <a:t>c	90</a:t>
                      </a:r>
                      <a:r>
                        <a:rPr sz="1900" dirty="0"/>
                        <a:t> dias	</a:t>
                      </a:r>
                      <a:r>
                        <a:rPr sz="4200" spc="-7" baseline="15873" dirty="0"/>
                        <a:t>= 1,05 a 1,20 x f</a:t>
                      </a:r>
                      <a:r>
                        <a:rPr sz="1900" spc="-5" dirty="0"/>
                        <a:t>c 28 dias</a:t>
                      </a:r>
                      <a:endParaRPr sz="1900" dirty="0">
                        <a:latin typeface="Arial"/>
                        <a:cs typeface="Arial"/>
                      </a:endParaRPr>
                    </a:p>
                  </a:txBody>
                  <a:tcPr marL="0" marR="0" marT="0" marB="0" anchor="ctr"/>
                </a:tc>
                <a:extLst>
                  <a:ext uri="{0D108BD9-81ED-4DB2-BD59-A6C34878D82A}">
                    <a16:rowId xmlns:a16="http://schemas.microsoft.com/office/drawing/2014/main" val="10003"/>
                  </a:ext>
                </a:extLst>
              </a:tr>
              <a:tr h="663637">
                <a:tc>
                  <a:txBody>
                    <a:bodyPr/>
                    <a:lstStyle/>
                    <a:p>
                      <a:pPr algn="ctr">
                        <a:lnSpc>
                          <a:spcPts val="3360"/>
                        </a:lnSpc>
                        <a:spcBef>
                          <a:spcPts val="1985"/>
                        </a:spcBef>
                      </a:pPr>
                      <a:r>
                        <a:rPr sz="4200" spc="-7" baseline="15873" dirty="0"/>
                        <a:t>f</a:t>
                      </a:r>
                      <a:r>
                        <a:rPr sz="1900" spc="-5" dirty="0"/>
                        <a:t>c 365 </a:t>
                      </a:r>
                      <a:r>
                        <a:rPr sz="1900" dirty="0"/>
                        <a:t>dias </a:t>
                      </a:r>
                      <a:r>
                        <a:rPr sz="4200" spc="-7" baseline="15873" dirty="0"/>
                        <a:t>= 1,10 a 1,35 x f</a:t>
                      </a:r>
                      <a:r>
                        <a:rPr sz="1900" spc="-5" dirty="0"/>
                        <a:t>c 28</a:t>
                      </a:r>
                      <a:r>
                        <a:rPr sz="1900" spc="285" dirty="0"/>
                        <a:t> </a:t>
                      </a:r>
                      <a:r>
                        <a:rPr sz="1900" spc="-5" dirty="0"/>
                        <a:t>dias</a:t>
                      </a:r>
                      <a:endParaRPr sz="1900" dirty="0">
                        <a:latin typeface="Arial"/>
                        <a:cs typeface="Arial"/>
                      </a:endParaRPr>
                    </a:p>
                  </a:txBody>
                  <a:tcPr marL="0" marR="0" marT="0" marB="0" anchor="ctr"/>
                </a:tc>
                <a:extLst>
                  <a:ext uri="{0D108BD9-81ED-4DB2-BD59-A6C34878D82A}">
                    <a16:rowId xmlns:a16="http://schemas.microsoft.com/office/drawing/2014/main" val="10004"/>
                  </a:ext>
                </a:extLst>
              </a:tr>
            </a:tbl>
          </a:graphicData>
        </a:graphic>
      </p:graphicFrame>
      <p:sp>
        <p:nvSpPr>
          <p:cNvPr id="2" name="Retângulo 1"/>
          <p:cNvSpPr/>
          <p:nvPr/>
        </p:nvSpPr>
        <p:spPr>
          <a:xfrm>
            <a:off x="318449" y="2000601"/>
            <a:ext cx="6096000" cy="1926168"/>
          </a:xfrm>
          <a:prstGeom prst="rect">
            <a:avLst/>
          </a:prstGeom>
        </p:spPr>
        <p:txBody>
          <a:bodyPr>
            <a:spAutoFit/>
          </a:bodyPr>
          <a:lstStyle/>
          <a:p>
            <a:pPr marL="282400" indent="-270873">
              <a:spcBef>
                <a:spcPts val="849"/>
              </a:spcBef>
              <a:buChar char="•"/>
              <a:tabLst>
                <a:tab pos="282400" algn="l"/>
                <a:tab pos="282976" algn="l"/>
              </a:tabLst>
            </a:pPr>
            <a:r>
              <a:rPr lang="pt-BR" dirty="0">
                <a:solidFill>
                  <a:schemeClr val="tx1">
                    <a:lumMod val="65000"/>
                  </a:schemeClr>
                </a:solidFill>
                <a:latin typeface="+mj-lt"/>
                <a:cs typeface="Arial"/>
              </a:rPr>
              <a:t>Inicia no contato com a</a:t>
            </a:r>
            <a:r>
              <a:rPr lang="pt-BR" spc="-54" dirty="0">
                <a:solidFill>
                  <a:schemeClr val="tx1">
                    <a:lumMod val="65000"/>
                  </a:schemeClr>
                </a:solidFill>
                <a:latin typeface="+mj-lt"/>
                <a:cs typeface="Arial"/>
              </a:rPr>
              <a:t> </a:t>
            </a:r>
            <a:r>
              <a:rPr lang="pt-BR" dirty="0">
                <a:solidFill>
                  <a:schemeClr val="tx1">
                    <a:lumMod val="65000"/>
                  </a:schemeClr>
                </a:solidFill>
                <a:latin typeface="+mj-lt"/>
                <a:cs typeface="Arial"/>
              </a:rPr>
              <a:t>água</a:t>
            </a:r>
          </a:p>
          <a:p>
            <a:pPr marL="282400" indent="-270873">
              <a:spcBef>
                <a:spcPts val="857"/>
              </a:spcBef>
              <a:buChar char="•"/>
              <a:tabLst>
                <a:tab pos="282400" algn="l"/>
                <a:tab pos="282976" algn="l"/>
              </a:tabLst>
            </a:pPr>
            <a:r>
              <a:rPr lang="pt-BR" dirty="0">
                <a:solidFill>
                  <a:schemeClr val="tx1">
                    <a:lumMod val="65000"/>
                  </a:schemeClr>
                </a:solidFill>
                <a:latin typeface="+mj-lt"/>
                <a:cs typeface="Arial"/>
              </a:rPr>
              <a:t>Início da pega </a:t>
            </a:r>
            <a:r>
              <a:rPr lang="pt-BR" spc="-5" dirty="0">
                <a:solidFill>
                  <a:schemeClr val="tx1">
                    <a:lumMod val="65000"/>
                  </a:schemeClr>
                </a:solidFill>
                <a:latin typeface="+mj-lt"/>
                <a:cs typeface="Arial"/>
              </a:rPr>
              <a:t>(2 </a:t>
            </a:r>
            <a:r>
              <a:rPr lang="pt-BR" dirty="0">
                <a:solidFill>
                  <a:schemeClr val="tx1">
                    <a:lumMod val="65000"/>
                  </a:schemeClr>
                </a:solidFill>
                <a:latin typeface="+mj-lt"/>
                <a:cs typeface="Arial"/>
              </a:rPr>
              <a:t>a 3 horas) – inicia</a:t>
            </a:r>
            <a:r>
              <a:rPr lang="pt-BR" spc="-5" dirty="0">
                <a:solidFill>
                  <a:schemeClr val="tx1">
                    <a:lumMod val="65000"/>
                  </a:schemeClr>
                </a:solidFill>
                <a:latin typeface="+mj-lt"/>
                <a:cs typeface="Arial"/>
              </a:rPr>
              <a:t> solidificação</a:t>
            </a:r>
            <a:endParaRPr lang="pt-BR" dirty="0">
              <a:solidFill>
                <a:schemeClr val="tx1">
                  <a:lumMod val="65000"/>
                </a:schemeClr>
              </a:solidFill>
              <a:latin typeface="+mj-lt"/>
              <a:cs typeface="Arial"/>
            </a:endParaRPr>
          </a:p>
          <a:p>
            <a:pPr marL="282400" indent="-270873">
              <a:spcBef>
                <a:spcPts val="857"/>
              </a:spcBef>
              <a:buChar char="•"/>
              <a:tabLst>
                <a:tab pos="282400" algn="l"/>
                <a:tab pos="282976" algn="l"/>
              </a:tabLst>
            </a:pPr>
            <a:r>
              <a:rPr lang="pt-BR" dirty="0">
                <a:solidFill>
                  <a:schemeClr val="tx1">
                    <a:lumMod val="65000"/>
                  </a:schemeClr>
                </a:solidFill>
                <a:latin typeface="+mj-lt"/>
                <a:cs typeface="Arial"/>
              </a:rPr>
              <a:t>Final da pega </a:t>
            </a:r>
            <a:r>
              <a:rPr lang="pt-BR" spc="-5" dirty="0">
                <a:solidFill>
                  <a:schemeClr val="tx1">
                    <a:lumMod val="65000"/>
                  </a:schemeClr>
                </a:solidFill>
                <a:latin typeface="+mj-lt"/>
                <a:cs typeface="Arial"/>
              </a:rPr>
              <a:t>(8 </a:t>
            </a:r>
            <a:r>
              <a:rPr lang="pt-BR" dirty="0">
                <a:solidFill>
                  <a:schemeClr val="tx1">
                    <a:lumMod val="65000"/>
                  </a:schemeClr>
                </a:solidFill>
                <a:latin typeface="+mj-lt"/>
                <a:cs typeface="Arial"/>
              </a:rPr>
              <a:t>a 12 horas) - estado</a:t>
            </a:r>
            <a:r>
              <a:rPr lang="pt-BR" spc="-36" dirty="0">
                <a:solidFill>
                  <a:schemeClr val="tx1">
                    <a:lumMod val="65000"/>
                  </a:schemeClr>
                </a:solidFill>
                <a:latin typeface="+mj-lt"/>
                <a:cs typeface="Arial"/>
              </a:rPr>
              <a:t> </a:t>
            </a:r>
            <a:r>
              <a:rPr lang="pt-BR" spc="-5" dirty="0">
                <a:solidFill>
                  <a:schemeClr val="tx1">
                    <a:lumMod val="65000"/>
                  </a:schemeClr>
                </a:solidFill>
                <a:latin typeface="+mj-lt"/>
                <a:cs typeface="Arial"/>
              </a:rPr>
              <a:t>sólido</a:t>
            </a:r>
            <a:endParaRPr lang="pt-BR" dirty="0">
              <a:solidFill>
                <a:schemeClr val="tx1">
                  <a:lumMod val="65000"/>
                </a:schemeClr>
              </a:solidFill>
              <a:latin typeface="+mj-lt"/>
              <a:cs typeface="Arial"/>
            </a:endParaRPr>
          </a:p>
          <a:p>
            <a:pPr marL="282400" indent="-270873">
              <a:spcBef>
                <a:spcPts val="849"/>
              </a:spcBef>
              <a:buChar char="•"/>
              <a:tabLst>
                <a:tab pos="282400" algn="l"/>
                <a:tab pos="282976" algn="l"/>
              </a:tabLst>
            </a:pPr>
            <a:r>
              <a:rPr lang="pt-BR" dirty="0">
                <a:solidFill>
                  <a:schemeClr val="tx1">
                    <a:lumMod val="65000"/>
                  </a:schemeClr>
                </a:solidFill>
                <a:latin typeface="+mj-lt"/>
                <a:cs typeface="Arial"/>
              </a:rPr>
              <a:t>28 dias (70 a 80% da resistência</a:t>
            </a:r>
            <a:r>
              <a:rPr lang="pt-BR" spc="-41" dirty="0">
                <a:solidFill>
                  <a:schemeClr val="tx1">
                    <a:lumMod val="65000"/>
                  </a:schemeClr>
                </a:solidFill>
                <a:latin typeface="+mj-lt"/>
                <a:cs typeface="Arial"/>
              </a:rPr>
              <a:t> </a:t>
            </a:r>
            <a:r>
              <a:rPr lang="pt-BR" spc="-5" dirty="0">
                <a:solidFill>
                  <a:schemeClr val="tx1">
                    <a:lumMod val="65000"/>
                  </a:schemeClr>
                </a:solidFill>
                <a:latin typeface="+mj-lt"/>
                <a:cs typeface="Arial"/>
              </a:rPr>
              <a:t>final)</a:t>
            </a:r>
            <a:endParaRPr lang="pt-BR" dirty="0">
              <a:solidFill>
                <a:schemeClr val="tx1">
                  <a:lumMod val="65000"/>
                </a:schemeClr>
              </a:solidFill>
              <a:latin typeface="+mj-lt"/>
              <a:cs typeface="Arial"/>
            </a:endParaRPr>
          </a:p>
          <a:p>
            <a:pPr marL="282400" indent="-270873">
              <a:spcBef>
                <a:spcPts val="857"/>
              </a:spcBef>
              <a:buChar char="•"/>
              <a:tabLst>
                <a:tab pos="282400" algn="l"/>
                <a:tab pos="282976" algn="l"/>
              </a:tabLst>
            </a:pPr>
            <a:r>
              <a:rPr lang="pt-BR" dirty="0">
                <a:solidFill>
                  <a:schemeClr val="tx1">
                    <a:lumMod val="65000"/>
                  </a:schemeClr>
                </a:solidFill>
                <a:latin typeface="+mj-lt"/>
                <a:cs typeface="Arial"/>
              </a:rPr>
              <a:t>Prossegue endurecendo por muitos </a:t>
            </a:r>
            <a:r>
              <a:rPr lang="pt-BR" spc="-5" dirty="0">
                <a:solidFill>
                  <a:schemeClr val="tx1">
                    <a:lumMod val="65000"/>
                  </a:schemeClr>
                </a:solidFill>
                <a:latin typeface="+mj-lt"/>
                <a:cs typeface="Arial"/>
              </a:rPr>
              <a:t>meses </a:t>
            </a:r>
            <a:r>
              <a:rPr lang="pt-BR" dirty="0">
                <a:solidFill>
                  <a:schemeClr val="tx1">
                    <a:lumMod val="65000"/>
                  </a:schemeClr>
                </a:solidFill>
                <a:latin typeface="+mj-lt"/>
                <a:cs typeface="Arial"/>
              </a:rPr>
              <a:t>– 1</a:t>
            </a:r>
            <a:r>
              <a:rPr lang="pt-BR" spc="-32" dirty="0">
                <a:solidFill>
                  <a:schemeClr val="tx1">
                    <a:lumMod val="65000"/>
                  </a:schemeClr>
                </a:solidFill>
                <a:latin typeface="+mj-lt"/>
                <a:cs typeface="Arial"/>
              </a:rPr>
              <a:t> </a:t>
            </a:r>
            <a:r>
              <a:rPr lang="pt-BR" dirty="0">
                <a:solidFill>
                  <a:schemeClr val="tx1">
                    <a:lumMod val="65000"/>
                  </a:schemeClr>
                </a:solidFill>
                <a:latin typeface="+mj-lt"/>
                <a:cs typeface="Arial"/>
              </a:rPr>
              <a:t>ano</a:t>
            </a:r>
          </a:p>
        </p:txBody>
      </p:sp>
    </p:spTree>
    <p:extLst>
      <p:ext uri="{BB962C8B-B14F-4D97-AF65-F5344CB8AC3E}">
        <p14:creationId xmlns:p14="http://schemas.microsoft.com/office/powerpoint/2010/main" val="17833573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p:nvPr/>
        </p:nvSpPr>
        <p:spPr>
          <a:xfrm>
            <a:off x="2098606" y="1661966"/>
            <a:ext cx="8013946" cy="4984494"/>
          </a:xfrm>
          <a:prstGeom prst="rect">
            <a:avLst/>
          </a:prstGeom>
          <a:blipFill>
            <a:blip r:embed="rId2" cstate="print"/>
            <a:stretch>
              <a:fillRect/>
            </a:stretch>
          </a:blipFill>
        </p:spPr>
        <p:txBody>
          <a:bodyPr wrap="square" lIns="0" tIns="0" rIns="0" bIns="0" rtlCol="0"/>
          <a:lstStyle/>
          <a:p>
            <a:endParaRPr sz="1634"/>
          </a:p>
        </p:txBody>
      </p:sp>
      <p:sp>
        <p:nvSpPr>
          <p:cNvPr id="9" name="object 9"/>
          <p:cNvSpPr txBox="1"/>
          <p:nvPr/>
        </p:nvSpPr>
        <p:spPr>
          <a:xfrm>
            <a:off x="8923254" y="5154013"/>
            <a:ext cx="153888" cy="492739"/>
          </a:xfrm>
          <a:prstGeom prst="rect">
            <a:avLst/>
          </a:prstGeom>
        </p:spPr>
        <p:txBody>
          <a:bodyPr vert="vert270" wrap="square" lIns="0" tIns="0" rIns="0" bIns="0" rtlCol="0">
            <a:spAutoFit/>
          </a:bodyPr>
          <a:lstStyle/>
          <a:p>
            <a:pPr marL="11527">
              <a:lnSpc>
                <a:spcPts val="1193"/>
              </a:lnSpc>
            </a:pPr>
            <a:r>
              <a:rPr sz="1089" spc="-5" dirty="0">
                <a:latin typeface="Arial"/>
                <a:cs typeface="Arial"/>
              </a:rPr>
              <a:t>(</a:t>
            </a:r>
            <a:r>
              <a:rPr sz="1089" dirty="0">
                <a:latin typeface="Arial"/>
                <a:cs typeface="Arial"/>
              </a:rPr>
              <a:t>AB</a:t>
            </a:r>
            <a:r>
              <a:rPr sz="1089" spc="-5" dirty="0">
                <a:latin typeface="Arial"/>
                <a:cs typeface="Arial"/>
              </a:rPr>
              <a:t>C</a:t>
            </a:r>
            <a:r>
              <a:rPr sz="1089" dirty="0">
                <a:latin typeface="Arial"/>
                <a:cs typeface="Arial"/>
              </a:rPr>
              <a:t>P)</a:t>
            </a:r>
            <a:endParaRPr sz="1089">
              <a:latin typeface="Arial"/>
              <a:cs typeface="Arial"/>
            </a:endParaRPr>
          </a:p>
        </p:txBody>
      </p:sp>
      <p:sp>
        <p:nvSpPr>
          <p:cNvPr id="10" name="Título 12"/>
          <p:cNvSpPr txBox="1">
            <a:spLocks/>
          </p:cNvSpPr>
          <p:nvPr/>
        </p:nvSpPr>
        <p:spPr>
          <a:xfrm>
            <a:off x="928698" y="295639"/>
            <a:ext cx="10353762" cy="970450"/>
          </a:xfrm>
          <a:prstGeom prst="rect">
            <a:avLst/>
          </a:prstGeom>
        </p:spPr>
        <p:txBody>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dirty="0"/>
              <a:t>Propriedades do Concreto Endurecido: Tipos de Cimento</a:t>
            </a:r>
          </a:p>
        </p:txBody>
      </p:sp>
    </p:spTree>
    <p:extLst>
      <p:ext uri="{BB962C8B-B14F-4D97-AF65-F5344CB8AC3E}">
        <p14:creationId xmlns:p14="http://schemas.microsoft.com/office/powerpoint/2010/main" val="12363579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141DBE-D780-97A5-25D5-684DD7CC789A}"/>
              </a:ext>
            </a:extLst>
          </p:cNvPr>
          <p:cNvSpPr>
            <a:spLocks noGrp="1"/>
          </p:cNvSpPr>
          <p:nvPr>
            <p:ph type="title"/>
          </p:nvPr>
        </p:nvSpPr>
        <p:spPr/>
        <p:txBody>
          <a:bodyPr>
            <a:normAutofit/>
          </a:bodyPr>
          <a:lstStyle/>
          <a:p>
            <a:r>
              <a:rPr lang="pt-BR" sz="3300" dirty="0"/>
              <a:t>Propriedades do Concreto Endurecido: Controle In Loco</a:t>
            </a:r>
          </a:p>
        </p:txBody>
      </p:sp>
      <p:sp>
        <p:nvSpPr>
          <p:cNvPr id="3" name="Espaço Reservado para Texto 2">
            <a:extLst>
              <a:ext uri="{FF2B5EF4-FFF2-40B4-BE49-F238E27FC236}">
                <a16:creationId xmlns:a16="http://schemas.microsoft.com/office/drawing/2014/main" id="{17D27D4F-98BF-9C57-CA77-B5627E5C2355}"/>
              </a:ext>
            </a:extLst>
          </p:cNvPr>
          <p:cNvSpPr>
            <a:spLocks noGrp="1"/>
          </p:cNvSpPr>
          <p:nvPr>
            <p:ph type="body" idx="1"/>
          </p:nvPr>
        </p:nvSpPr>
        <p:spPr/>
        <p:txBody>
          <a:bodyPr/>
          <a:lstStyle/>
          <a:p>
            <a:r>
              <a:rPr lang="pt-BR" dirty="0"/>
              <a:t>Controle Parcial</a:t>
            </a:r>
          </a:p>
        </p:txBody>
      </p:sp>
      <p:sp>
        <p:nvSpPr>
          <p:cNvPr id="4" name="Espaço Reservado para Conteúdo 3">
            <a:extLst>
              <a:ext uri="{FF2B5EF4-FFF2-40B4-BE49-F238E27FC236}">
                <a16:creationId xmlns:a16="http://schemas.microsoft.com/office/drawing/2014/main" id="{C94F6306-D166-0161-EC65-F43F5579C88E}"/>
              </a:ext>
            </a:extLst>
          </p:cNvPr>
          <p:cNvSpPr>
            <a:spLocks noGrp="1"/>
          </p:cNvSpPr>
          <p:nvPr>
            <p:ph sz="half" idx="2"/>
          </p:nvPr>
        </p:nvSpPr>
        <p:spPr/>
        <p:txBody>
          <a:bodyPr>
            <a:normAutofit/>
          </a:bodyPr>
          <a:lstStyle/>
          <a:p>
            <a:pPr algn="just"/>
            <a:r>
              <a:rPr lang="pt-BR" sz="1500" dirty="0"/>
              <a:t>Procedimento feito sem o completo  mapeamento do lançamento do concreto ou em que são  ensaiados exemplares de apenas algumas betonadas.</a:t>
            </a:r>
          </a:p>
        </p:txBody>
      </p:sp>
      <p:sp>
        <p:nvSpPr>
          <p:cNvPr id="5" name="Espaço Reservado para Texto 4">
            <a:extLst>
              <a:ext uri="{FF2B5EF4-FFF2-40B4-BE49-F238E27FC236}">
                <a16:creationId xmlns:a16="http://schemas.microsoft.com/office/drawing/2014/main" id="{791024ED-7CC5-5FE9-E39E-EB0D898E09F0}"/>
              </a:ext>
            </a:extLst>
          </p:cNvPr>
          <p:cNvSpPr>
            <a:spLocks noGrp="1"/>
          </p:cNvSpPr>
          <p:nvPr>
            <p:ph type="body" sz="quarter" idx="3"/>
          </p:nvPr>
        </p:nvSpPr>
        <p:spPr/>
        <p:txBody>
          <a:bodyPr/>
          <a:lstStyle/>
          <a:p>
            <a:r>
              <a:rPr lang="pt-BR" dirty="0"/>
              <a:t>Controle Total</a:t>
            </a:r>
          </a:p>
        </p:txBody>
      </p:sp>
      <p:sp>
        <p:nvSpPr>
          <p:cNvPr id="6" name="Espaço Reservado para Conteúdo 5">
            <a:extLst>
              <a:ext uri="{FF2B5EF4-FFF2-40B4-BE49-F238E27FC236}">
                <a16:creationId xmlns:a16="http://schemas.microsoft.com/office/drawing/2014/main" id="{AED566EF-9309-31DF-EC00-8C0E0A2EEA56}"/>
              </a:ext>
            </a:extLst>
          </p:cNvPr>
          <p:cNvSpPr>
            <a:spLocks noGrp="1"/>
          </p:cNvSpPr>
          <p:nvPr>
            <p:ph sz="quarter" idx="4"/>
          </p:nvPr>
        </p:nvSpPr>
        <p:spPr/>
        <p:txBody>
          <a:bodyPr>
            <a:normAutofit/>
          </a:bodyPr>
          <a:lstStyle/>
          <a:p>
            <a:pPr algn="just"/>
            <a:r>
              <a:rPr lang="pt-BR" sz="1500" dirty="0"/>
              <a:t>Faz-se o ensaio de dois corpos de prova  de cada betonada empregada na estrutura. O ideal é  realizar o mapeamento do lançamento do concreto ao longo  da estrutura, de modo que seja rastreável a região onde  cada lote de concreto foi empregado</a:t>
            </a:r>
          </a:p>
        </p:txBody>
      </p:sp>
      <p:sp>
        <p:nvSpPr>
          <p:cNvPr id="7" name="object 8">
            <a:extLst>
              <a:ext uri="{FF2B5EF4-FFF2-40B4-BE49-F238E27FC236}">
                <a16:creationId xmlns:a16="http://schemas.microsoft.com/office/drawing/2014/main" id="{513F7476-1408-C53F-FB0B-E819D1AC23E0}"/>
              </a:ext>
            </a:extLst>
          </p:cNvPr>
          <p:cNvSpPr/>
          <p:nvPr/>
        </p:nvSpPr>
        <p:spPr>
          <a:xfrm>
            <a:off x="1304080" y="3694472"/>
            <a:ext cx="4279928" cy="1920582"/>
          </a:xfrm>
          <a:prstGeom prst="rect">
            <a:avLst/>
          </a:prstGeom>
          <a:blipFill>
            <a:blip r:embed="rId2" cstate="print"/>
            <a:stretch>
              <a:fillRect/>
            </a:stretch>
          </a:blipFill>
        </p:spPr>
        <p:txBody>
          <a:bodyPr wrap="square" lIns="0" tIns="0" rIns="0" bIns="0" rtlCol="0"/>
          <a:lstStyle/>
          <a:p>
            <a:endParaRPr sz="1634"/>
          </a:p>
        </p:txBody>
      </p:sp>
      <p:sp>
        <p:nvSpPr>
          <p:cNvPr id="8" name="object 8">
            <a:extLst>
              <a:ext uri="{FF2B5EF4-FFF2-40B4-BE49-F238E27FC236}">
                <a16:creationId xmlns:a16="http://schemas.microsoft.com/office/drawing/2014/main" id="{5093F5E8-3DE2-0561-A51D-4A2AB924EAA7}"/>
              </a:ext>
            </a:extLst>
          </p:cNvPr>
          <p:cNvSpPr/>
          <p:nvPr/>
        </p:nvSpPr>
        <p:spPr>
          <a:xfrm>
            <a:off x="6773846" y="3699232"/>
            <a:ext cx="3937571" cy="1915822"/>
          </a:xfrm>
          <a:prstGeom prst="rect">
            <a:avLst/>
          </a:prstGeom>
          <a:blipFill>
            <a:blip r:embed="rId3" cstate="print"/>
            <a:stretch>
              <a:fillRect/>
            </a:stretch>
          </a:blipFill>
        </p:spPr>
        <p:txBody>
          <a:bodyPr wrap="square" lIns="0" tIns="0" rIns="0" bIns="0" rtlCol="0"/>
          <a:lstStyle/>
          <a:p>
            <a:endParaRPr sz="1634"/>
          </a:p>
        </p:txBody>
      </p:sp>
      <p:sp>
        <p:nvSpPr>
          <p:cNvPr id="9" name="object 9">
            <a:extLst>
              <a:ext uri="{FF2B5EF4-FFF2-40B4-BE49-F238E27FC236}">
                <a16:creationId xmlns:a16="http://schemas.microsoft.com/office/drawing/2014/main" id="{B23DA23B-A265-DDA9-B20D-500F3386B5F6}"/>
              </a:ext>
            </a:extLst>
          </p:cNvPr>
          <p:cNvSpPr txBox="1"/>
          <p:nvPr/>
        </p:nvSpPr>
        <p:spPr>
          <a:xfrm>
            <a:off x="2494086" y="1505427"/>
            <a:ext cx="7601761" cy="279307"/>
          </a:xfrm>
          <a:prstGeom prst="rect">
            <a:avLst/>
          </a:prstGeom>
        </p:spPr>
        <p:txBody>
          <a:bodyPr vert="horz" wrap="square" lIns="0" tIns="0" rIns="0" bIns="0" rtlCol="0">
            <a:spAutoFit/>
          </a:bodyPr>
          <a:lstStyle/>
          <a:p>
            <a:pPr marL="11527"/>
            <a:r>
              <a:rPr lang="pt-BR" sz="1815" dirty="0">
                <a:solidFill>
                  <a:schemeClr val="tx1">
                    <a:lumMod val="65000"/>
                  </a:schemeClr>
                </a:solidFill>
                <a:latin typeface="Arial"/>
                <a:cs typeface="Arial"/>
              </a:rPr>
              <a:t>A </a:t>
            </a:r>
            <a:r>
              <a:rPr sz="1815" dirty="0">
                <a:solidFill>
                  <a:schemeClr val="tx1">
                    <a:lumMod val="65000"/>
                  </a:schemeClr>
                </a:solidFill>
                <a:latin typeface="Arial"/>
                <a:cs typeface="Arial"/>
              </a:rPr>
              <a:t>NBR </a:t>
            </a:r>
            <a:r>
              <a:rPr sz="1815" spc="-5" dirty="0">
                <a:solidFill>
                  <a:schemeClr val="tx1">
                    <a:lumMod val="65000"/>
                  </a:schemeClr>
                </a:solidFill>
                <a:latin typeface="Arial"/>
                <a:cs typeface="Arial"/>
              </a:rPr>
              <a:t>12.655/06 admite </a:t>
            </a:r>
            <a:r>
              <a:rPr sz="1815" dirty="0">
                <a:solidFill>
                  <a:schemeClr val="tx1">
                    <a:lumMod val="65000"/>
                  </a:schemeClr>
                </a:solidFill>
                <a:latin typeface="Arial"/>
                <a:cs typeface="Arial"/>
              </a:rPr>
              <a:t>o </a:t>
            </a:r>
            <a:r>
              <a:rPr sz="1815" spc="-5" dirty="0">
                <a:solidFill>
                  <a:schemeClr val="tx1">
                    <a:lumMod val="65000"/>
                  </a:schemeClr>
                </a:solidFill>
                <a:latin typeface="Arial"/>
                <a:cs typeface="Arial"/>
              </a:rPr>
              <a:t>chamado "controle parcial" </a:t>
            </a:r>
            <a:r>
              <a:rPr sz="1815" dirty="0">
                <a:solidFill>
                  <a:schemeClr val="tx1">
                    <a:lumMod val="65000"/>
                  </a:schemeClr>
                </a:solidFill>
                <a:latin typeface="Arial"/>
                <a:cs typeface="Arial"/>
              </a:rPr>
              <a:t>do</a:t>
            </a:r>
            <a:r>
              <a:rPr sz="1815" spc="5" dirty="0">
                <a:solidFill>
                  <a:schemeClr val="tx1">
                    <a:lumMod val="65000"/>
                  </a:schemeClr>
                </a:solidFill>
                <a:latin typeface="Arial"/>
                <a:cs typeface="Arial"/>
              </a:rPr>
              <a:t> </a:t>
            </a:r>
            <a:r>
              <a:rPr sz="1815" spc="-5" dirty="0">
                <a:solidFill>
                  <a:schemeClr val="tx1">
                    <a:lumMod val="65000"/>
                  </a:schemeClr>
                </a:solidFill>
                <a:latin typeface="Arial"/>
                <a:cs typeface="Arial"/>
              </a:rPr>
              <a:t>concreto.</a:t>
            </a:r>
            <a:endParaRPr sz="1815" dirty="0">
              <a:solidFill>
                <a:schemeClr val="tx1">
                  <a:lumMod val="65000"/>
                </a:schemeClr>
              </a:solidFill>
              <a:latin typeface="Arial"/>
              <a:cs typeface="Arial"/>
            </a:endParaRPr>
          </a:p>
        </p:txBody>
      </p:sp>
    </p:spTree>
    <p:extLst>
      <p:ext uri="{BB962C8B-B14F-4D97-AF65-F5344CB8AC3E}">
        <p14:creationId xmlns:p14="http://schemas.microsoft.com/office/powerpoint/2010/main" val="26318893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622752-EF24-F98A-3C9C-65CD3F688ACF}"/>
              </a:ext>
            </a:extLst>
          </p:cNvPr>
          <p:cNvSpPr>
            <a:spLocks noGrp="1"/>
          </p:cNvSpPr>
          <p:nvPr>
            <p:ph type="title"/>
          </p:nvPr>
        </p:nvSpPr>
        <p:spPr/>
        <p:txBody>
          <a:bodyPr/>
          <a:lstStyle/>
          <a:p>
            <a:r>
              <a:rPr lang="pt-BR" dirty="0"/>
              <a:t>Cura: Tipos</a:t>
            </a:r>
          </a:p>
        </p:txBody>
      </p:sp>
      <p:sp>
        <p:nvSpPr>
          <p:cNvPr id="3" name="Espaço Reservado para Conteúdo 2">
            <a:extLst>
              <a:ext uri="{FF2B5EF4-FFF2-40B4-BE49-F238E27FC236}">
                <a16:creationId xmlns:a16="http://schemas.microsoft.com/office/drawing/2014/main" id="{2CA91C1A-E00B-2763-5FEC-A3323C20CE7A}"/>
              </a:ext>
            </a:extLst>
          </p:cNvPr>
          <p:cNvSpPr>
            <a:spLocks noGrp="1"/>
          </p:cNvSpPr>
          <p:nvPr>
            <p:ph idx="1"/>
          </p:nvPr>
        </p:nvSpPr>
        <p:spPr>
          <a:xfrm>
            <a:off x="913795" y="1732449"/>
            <a:ext cx="6062192" cy="4515951"/>
          </a:xfrm>
        </p:spPr>
        <p:txBody>
          <a:bodyPr>
            <a:normAutofit lnSpcReduction="10000"/>
          </a:bodyPr>
          <a:lstStyle/>
          <a:p>
            <a:pPr algn="just"/>
            <a:r>
              <a:rPr lang="pt-BR" dirty="0"/>
              <a:t>Há várias maneiras de realizar a cura de elementos estruturais em concreto. A escolha do processo mais adequado para cada situação dependerá do tipo de material disponível na obra, do tamanho e do formato da estrutura, das condições climáticas, além de aspectos econômicos e estéticos. Dentre os diversos métodos, destacam-se aqueles que são de fácil aplicação em canteiro de obras:</a:t>
            </a:r>
          </a:p>
          <a:p>
            <a:pPr algn="just"/>
            <a:r>
              <a:rPr lang="pt-BR" dirty="0"/>
              <a:t>Molhagem constante;</a:t>
            </a:r>
          </a:p>
          <a:p>
            <a:pPr algn="just"/>
            <a:r>
              <a:rPr lang="pt-BR" dirty="0"/>
              <a:t>Aspersão  / Irrigação;</a:t>
            </a:r>
          </a:p>
          <a:p>
            <a:pPr algn="just"/>
            <a:r>
              <a:rPr lang="pt-BR" dirty="0"/>
              <a:t>Cobertura com tecidos/mantas úmidos(as);</a:t>
            </a:r>
          </a:p>
          <a:p>
            <a:pPr algn="just"/>
            <a:r>
              <a:rPr lang="pt-BR" dirty="0"/>
              <a:t>Cura química (compostos formadores de membranas de cura).</a:t>
            </a:r>
          </a:p>
          <a:p>
            <a:pPr algn="just"/>
            <a:endParaRPr lang="pt-BR" dirty="0"/>
          </a:p>
        </p:txBody>
      </p:sp>
      <p:pic>
        <p:nvPicPr>
          <p:cNvPr id="72706" name="Picture 2" descr="http://www.comunidadedaconstrucao.com.br/upload/imagens/PR_concret06a%20-%20Cura%20por%20molhagem.jpg"/>
          <p:cNvPicPr>
            <a:picLocks noChangeAspect="1" noChangeArrowheads="1"/>
          </p:cNvPicPr>
          <p:nvPr/>
        </p:nvPicPr>
        <p:blipFill>
          <a:blip r:embed="rId2" cstate="print"/>
          <a:stretch>
            <a:fillRect/>
          </a:stretch>
        </p:blipFill>
        <p:spPr bwMode="auto">
          <a:xfrm>
            <a:off x="7431821" y="2003839"/>
            <a:ext cx="4003193" cy="3973169"/>
          </a:xfrm>
          <a:prstGeom prst="rect">
            <a:avLst/>
          </a:prstGeom>
          <a:noFill/>
          <a:effectLst>
            <a:outerShdw blurRad="25400" dir="17880000">
              <a:srgbClr val="000000">
                <a:alpha val="46000"/>
              </a:srgbClr>
            </a:outerShdw>
          </a:effectLst>
        </p:spPr>
      </p:pic>
    </p:spTree>
    <p:extLst>
      <p:ext uri="{BB962C8B-B14F-4D97-AF65-F5344CB8AC3E}">
        <p14:creationId xmlns:p14="http://schemas.microsoft.com/office/powerpoint/2010/main" val="36804850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7" name="Rectangle 2056">
            <a:extLst>
              <a:ext uri="{FF2B5EF4-FFF2-40B4-BE49-F238E27FC236}">
                <a16:creationId xmlns:a16="http://schemas.microsoft.com/office/drawing/2014/main" id="{56827C3C-D52F-46CE-A441-3CD6A1A6A0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37" y="0"/>
            <a:ext cx="12192000" cy="6858000"/>
          </a:xfrm>
          <a:prstGeom prst="rect">
            <a:avLst/>
          </a:prstGeom>
          <a:solidFill>
            <a:schemeClr val="bg1">
              <a:lumMod val="8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9" name="Rectangle 2058">
            <a:extLst>
              <a:ext uri="{FF2B5EF4-FFF2-40B4-BE49-F238E27FC236}">
                <a16:creationId xmlns:a16="http://schemas.microsoft.com/office/drawing/2014/main" id="{F52A8B51-0A89-497B-B882-6658E029A3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6"/>
            <a:ext cx="3522548" cy="5571067"/>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Resultado de imagem para aspersÃ£o para cura">
            <a:extLst>
              <a:ext uri="{FF2B5EF4-FFF2-40B4-BE49-F238E27FC236}">
                <a16:creationId xmlns:a16="http://schemas.microsoft.com/office/drawing/2014/main" id="{904B49EE-744D-44BA-812F-466DB8FF114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991" r="9009"/>
          <a:stretch/>
        </p:blipFill>
        <p:spPr bwMode="auto">
          <a:xfrm>
            <a:off x="965200" y="780094"/>
            <a:ext cx="2879083" cy="2879083"/>
          </a:xfrm>
          <a:prstGeom prst="rect">
            <a:avLst/>
          </a:prstGeom>
          <a:noFill/>
          <a:extLst>
            <a:ext uri="{909E8E84-426E-40DD-AFC4-6F175D3DCCD1}">
              <a14:hiddenFill xmlns:a14="http://schemas.microsoft.com/office/drawing/2010/main">
                <a:solidFill>
                  <a:srgbClr val="FFFFFF"/>
                </a:solidFill>
              </a14:hiddenFill>
            </a:ext>
          </a:extLst>
        </p:spPr>
      </p:pic>
      <p:sp>
        <p:nvSpPr>
          <p:cNvPr id="2061" name="Rectangle 2060">
            <a:extLst>
              <a:ext uri="{FF2B5EF4-FFF2-40B4-BE49-F238E27FC236}">
                <a16:creationId xmlns:a16="http://schemas.microsoft.com/office/drawing/2014/main" id="{EB1CEFBF-6F09-4052-862B-E219DA157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26882" y="643466"/>
            <a:ext cx="3522548" cy="5571067"/>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Resultado de imagem para cura quimica">
            <a:extLst>
              <a:ext uri="{FF2B5EF4-FFF2-40B4-BE49-F238E27FC236}">
                <a16:creationId xmlns:a16="http://schemas.microsoft.com/office/drawing/2014/main" id="{095D8C15-CF2F-42BF-B45E-DC78A7DE797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996" r="21504"/>
          <a:stretch/>
        </p:blipFill>
        <p:spPr bwMode="auto">
          <a:xfrm>
            <a:off x="4647976" y="779963"/>
            <a:ext cx="2880360" cy="2880360"/>
          </a:xfrm>
          <a:prstGeom prst="rect">
            <a:avLst/>
          </a:prstGeom>
          <a:noFill/>
          <a:extLst>
            <a:ext uri="{909E8E84-426E-40DD-AFC4-6F175D3DCCD1}">
              <a14:hiddenFill xmlns:a14="http://schemas.microsoft.com/office/drawing/2010/main">
                <a:solidFill>
                  <a:srgbClr val="FFFFFF"/>
                </a:solidFill>
              </a14:hiddenFill>
            </a:ext>
          </a:extLst>
        </p:spPr>
      </p:pic>
      <p:sp>
        <p:nvSpPr>
          <p:cNvPr id="2063" name="Rectangle 2062">
            <a:extLst>
              <a:ext uri="{FF2B5EF4-FFF2-40B4-BE49-F238E27FC236}">
                <a16:creationId xmlns:a16="http://schemas.microsoft.com/office/drawing/2014/main" id="{BCB5D417-2A71-445D-B4C7-9E814D633D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22847" y="643466"/>
            <a:ext cx="3522548" cy="5571067"/>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Resultado de imagem para aspersÃ£o para cura">
            <a:extLst>
              <a:ext uri="{FF2B5EF4-FFF2-40B4-BE49-F238E27FC236}">
                <a16:creationId xmlns:a16="http://schemas.microsoft.com/office/drawing/2014/main" id="{342A06CB-FF56-4746-B041-5B30524CF525}"/>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0022" r="23728"/>
          <a:stretch/>
        </p:blipFill>
        <p:spPr bwMode="auto">
          <a:xfrm>
            <a:off x="8343941" y="779455"/>
            <a:ext cx="2880360" cy="2880360"/>
          </a:xfrm>
          <a:prstGeom prst="rect">
            <a:avLst/>
          </a:prstGeom>
          <a:noFill/>
          <a:extLst>
            <a:ext uri="{909E8E84-426E-40DD-AFC4-6F175D3DCCD1}">
              <a14:hiddenFill xmlns:a14="http://schemas.microsoft.com/office/drawing/2010/main">
                <a:solidFill>
                  <a:srgbClr val="FFFFFF"/>
                </a:solidFill>
              </a14:hiddenFill>
            </a:ext>
          </a:extLst>
        </p:spPr>
      </p:pic>
      <p:sp>
        <p:nvSpPr>
          <p:cNvPr id="6" name="Espaço Reservado para Conteúdo 2">
            <a:extLst>
              <a:ext uri="{FF2B5EF4-FFF2-40B4-BE49-F238E27FC236}">
                <a16:creationId xmlns:a16="http://schemas.microsoft.com/office/drawing/2014/main" id="{A57F49C9-2EC8-B2E3-AC68-7184254AB45C}"/>
              </a:ext>
            </a:extLst>
          </p:cNvPr>
          <p:cNvSpPr txBox="1">
            <a:spLocks/>
          </p:cNvSpPr>
          <p:nvPr/>
        </p:nvSpPr>
        <p:spPr>
          <a:xfrm>
            <a:off x="643467" y="3795805"/>
            <a:ext cx="3385442" cy="2282101"/>
          </a:xfrm>
          <a:prstGeom prst="rect">
            <a:avLst/>
          </a:prstGeom>
        </p:spPr>
        <p:txBody>
          <a:bodyPr anchor="t">
            <a:norm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algn="just" fontAlgn="base">
              <a:lnSpc>
                <a:spcPct val="90000"/>
              </a:lnSpc>
            </a:pPr>
            <a:r>
              <a:rPr lang="pt-BR" sz="1250" dirty="0">
                <a:solidFill>
                  <a:schemeClr val="bg1"/>
                </a:solidFill>
                <a:effectLst/>
              </a:rPr>
              <a:t>O processo mais comumente empregado na cura do concreto de estruturas é o de molhagem constante, que consiste em molhar repetida e constantemente as peças em concreto, fazendo-se uso de uma mangueira, durante o período designado. O método de molhagem constante é possível de ser aplicado na maioria dos casos, desde que não apresente dificuldades e riscos à mão de obra, como é o caso da molhagem de vigas isoladas estreitas em alturas elevadas.</a:t>
            </a:r>
          </a:p>
        </p:txBody>
      </p:sp>
      <p:sp>
        <p:nvSpPr>
          <p:cNvPr id="7" name="Espaço Reservado para Conteúdo 2">
            <a:extLst>
              <a:ext uri="{FF2B5EF4-FFF2-40B4-BE49-F238E27FC236}">
                <a16:creationId xmlns:a16="http://schemas.microsoft.com/office/drawing/2014/main" id="{00019A9D-B0A5-7911-FF57-D13033825E21}"/>
              </a:ext>
            </a:extLst>
          </p:cNvPr>
          <p:cNvSpPr txBox="1">
            <a:spLocks/>
          </p:cNvSpPr>
          <p:nvPr/>
        </p:nvSpPr>
        <p:spPr>
          <a:xfrm>
            <a:off x="4326882" y="3795805"/>
            <a:ext cx="3385442" cy="2282101"/>
          </a:xfrm>
          <a:prstGeom prst="rect">
            <a:avLst/>
          </a:prstGeom>
        </p:spPr>
        <p:txBody>
          <a:bodyPr anchor="t">
            <a:norm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algn="just" fontAlgn="base">
              <a:lnSpc>
                <a:spcPct val="90000"/>
              </a:lnSpc>
            </a:pPr>
            <a:r>
              <a:rPr lang="pt-BR" sz="1250" dirty="0">
                <a:solidFill>
                  <a:schemeClr val="bg1"/>
                </a:solidFill>
                <a:effectLst/>
              </a:rPr>
              <a:t>Esse método deverá ser estudado caso a caso, considerando se o pavimento submetido ao processo de cura química receberá ou não argamassa de regularização, piso ou pintura, uma vez que alguns tipos de formadores de membrana não permitem a colocação de camadas de concreto ou argamassa sobre o concreto curado e também prejudicam a aderência da pintura.</a:t>
            </a:r>
          </a:p>
          <a:p>
            <a:pPr algn="just" fontAlgn="base">
              <a:lnSpc>
                <a:spcPct val="90000"/>
              </a:lnSpc>
            </a:pPr>
            <a:endParaRPr lang="pt-BR" sz="1250" dirty="0">
              <a:solidFill>
                <a:schemeClr val="bg1"/>
              </a:solidFill>
              <a:effectLst/>
            </a:endParaRPr>
          </a:p>
        </p:txBody>
      </p:sp>
      <p:sp>
        <p:nvSpPr>
          <p:cNvPr id="8" name="Espaço Reservado para Conteúdo 2">
            <a:extLst>
              <a:ext uri="{FF2B5EF4-FFF2-40B4-BE49-F238E27FC236}">
                <a16:creationId xmlns:a16="http://schemas.microsoft.com/office/drawing/2014/main" id="{E3E158FA-3F90-A41B-273D-33A70CC89E89}"/>
              </a:ext>
            </a:extLst>
          </p:cNvPr>
          <p:cNvSpPr txBox="1">
            <a:spLocks/>
          </p:cNvSpPr>
          <p:nvPr/>
        </p:nvSpPr>
        <p:spPr>
          <a:xfrm>
            <a:off x="8022847" y="3795804"/>
            <a:ext cx="3385442" cy="2282101"/>
          </a:xfrm>
          <a:prstGeom prst="rect">
            <a:avLst/>
          </a:prstGeom>
        </p:spPr>
        <p:txBody>
          <a:bodyPr anchor="t">
            <a:normAutofit lnSpcReduction="10000"/>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algn="just" fontAlgn="base">
              <a:lnSpc>
                <a:spcPct val="90000"/>
              </a:lnSpc>
            </a:pPr>
            <a:r>
              <a:rPr lang="pt-BR" sz="1250" dirty="0">
                <a:solidFill>
                  <a:schemeClr val="bg1"/>
                </a:solidFill>
                <a:effectLst/>
              </a:rPr>
              <a:t>A cura do concreto também pode ser realizada por meio do lançamento contínuo de água sobre a estrutura por um sistema de aspersores. Esse método de cura é recomendado para superfícies planas, tais como pavimentos de edificações, não sendo recomendado para áreas inclinadas, como rampas em concreto ou escadas. Contudo, podem ocorrer áreas secas na superfície em processo de cura decorrentes do mau posicionamento dos aspersores ou gastos desnecessários de água.</a:t>
            </a:r>
          </a:p>
        </p:txBody>
      </p:sp>
    </p:spTree>
    <p:extLst>
      <p:ext uri="{BB962C8B-B14F-4D97-AF65-F5344CB8AC3E}">
        <p14:creationId xmlns:p14="http://schemas.microsoft.com/office/powerpoint/2010/main" val="10735478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txBox="1"/>
          <p:nvPr/>
        </p:nvSpPr>
        <p:spPr>
          <a:xfrm>
            <a:off x="319720" y="2053404"/>
            <a:ext cx="5947442" cy="279307"/>
          </a:xfrm>
          <a:prstGeom prst="rect">
            <a:avLst/>
          </a:prstGeom>
        </p:spPr>
        <p:txBody>
          <a:bodyPr vert="horz" wrap="square" lIns="0" tIns="0" rIns="0" bIns="0" rtlCol="0">
            <a:spAutoFit/>
          </a:bodyPr>
          <a:lstStyle/>
          <a:p>
            <a:pPr marL="11527"/>
            <a:r>
              <a:rPr lang="pt-BR" sz="1815" b="1" spc="-5" dirty="0">
                <a:solidFill>
                  <a:schemeClr val="tx1">
                    <a:lumMod val="75000"/>
                  </a:schemeClr>
                </a:solidFill>
                <a:latin typeface="Arial"/>
                <a:cs typeface="Arial"/>
              </a:rPr>
              <a:t>Efeitos da Feitos da Cura na Resistência do Concreto</a:t>
            </a:r>
            <a:endParaRPr sz="1815" dirty="0">
              <a:solidFill>
                <a:schemeClr val="tx1">
                  <a:lumMod val="75000"/>
                </a:schemeClr>
              </a:solidFill>
              <a:latin typeface="Arial"/>
              <a:cs typeface="Arial"/>
            </a:endParaRPr>
          </a:p>
        </p:txBody>
      </p:sp>
      <p:sp>
        <p:nvSpPr>
          <p:cNvPr id="11" name="object 11"/>
          <p:cNvSpPr/>
          <p:nvPr/>
        </p:nvSpPr>
        <p:spPr>
          <a:xfrm>
            <a:off x="342324" y="2529850"/>
            <a:ext cx="5373066" cy="3380079"/>
          </a:xfrm>
          <a:prstGeom prst="rect">
            <a:avLst/>
          </a:prstGeom>
          <a:blipFill>
            <a:blip r:embed="rId2" cstate="print"/>
            <a:stretch>
              <a:fillRect/>
            </a:stretch>
          </a:blipFill>
        </p:spPr>
        <p:txBody>
          <a:bodyPr wrap="square" lIns="0" tIns="0" rIns="0" bIns="0" rtlCol="0"/>
          <a:lstStyle/>
          <a:p>
            <a:endParaRPr sz="1634"/>
          </a:p>
        </p:txBody>
      </p:sp>
      <p:sp>
        <p:nvSpPr>
          <p:cNvPr id="12" name="Título 12"/>
          <p:cNvSpPr txBox="1">
            <a:spLocks/>
          </p:cNvSpPr>
          <p:nvPr/>
        </p:nvSpPr>
        <p:spPr>
          <a:xfrm>
            <a:off x="928698" y="295639"/>
            <a:ext cx="10353762" cy="970450"/>
          </a:xfrm>
          <a:prstGeom prst="rect">
            <a:avLst/>
          </a:prstGeom>
        </p:spPr>
        <p:txBody>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a:t>Propriedades do Concreto Endurecido</a:t>
            </a:r>
            <a:endParaRPr lang="pt-BR" dirty="0"/>
          </a:p>
        </p:txBody>
      </p:sp>
      <p:sp>
        <p:nvSpPr>
          <p:cNvPr id="9" name="object 10">
            <a:extLst>
              <a:ext uri="{FF2B5EF4-FFF2-40B4-BE49-F238E27FC236}">
                <a16:creationId xmlns:a16="http://schemas.microsoft.com/office/drawing/2014/main" id="{CA9F172A-8D55-46E6-B154-BA053113082A}"/>
              </a:ext>
            </a:extLst>
          </p:cNvPr>
          <p:cNvSpPr txBox="1"/>
          <p:nvPr/>
        </p:nvSpPr>
        <p:spPr>
          <a:xfrm>
            <a:off x="7161258" y="5145234"/>
            <a:ext cx="4688418" cy="195566"/>
          </a:xfrm>
          <a:prstGeom prst="rect">
            <a:avLst/>
          </a:prstGeom>
        </p:spPr>
        <p:txBody>
          <a:bodyPr vert="horz" wrap="square" lIns="0" tIns="0" rIns="0" bIns="0" rtlCol="0">
            <a:spAutoFit/>
          </a:bodyPr>
          <a:lstStyle/>
          <a:p>
            <a:pPr marL="11527"/>
            <a:r>
              <a:rPr sz="1271" spc="-5" dirty="0">
                <a:latin typeface="Arial"/>
                <a:cs typeface="Arial"/>
              </a:rPr>
              <a:t>Concreto: ensino, Pesquisa </a:t>
            </a:r>
            <a:r>
              <a:rPr sz="1271" dirty="0">
                <a:latin typeface="Arial"/>
                <a:cs typeface="Arial"/>
              </a:rPr>
              <a:t>e </a:t>
            </a:r>
            <a:r>
              <a:rPr sz="1271" spc="-5" dirty="0">
                <a:latin typeface="Arial"/>
                <a:cs typeface="Arial"/>
              </a:rPr>
              <a:t>Realizações, IBRACON</a:t>
            </a:r>
            <a:r>
              <a:rPr sz="1271" spc="-23" dirty="0">
                <a:latin typeface="Arial"/>
                <a:cs typeface="Arial"/>
              </a:rPr>
              <a:t> </a:t>
            </a:r>
            <a:r>
              <a:rPr sz="1271" spc="-9" dirty="0">
                <a:latin typeface="Arial"/>
                <a:cs typeface="Arial"/>
              </a:rPr>
              <a:t>2005</a:t>
            </a:r>
            <a:endParaRPr sz="1271" dirty="0">
              <a:latin typeface="Arial"/>
              <a:cs typeface="Arial"/>
            </a:endParaRPr>
          </a:p>
        </p:txBody>
      </p:sp>
      <p:graphicFrame>
        <p:nvGraphicFramePr>
          <p:cNvPr id="13" name="object 11">
            <a:extLst>
              <a:ext uri="{FF2B5EF4-FFF2-40B4-BE49-F238E27FC236}">
                <a16:creationId xmlns:a16="http://schemas.microsoft.com/office/drawing/2014/main" id="{AA5CAD81-77CB-44B3-9BE8-42F8B5347D07}"/>
              </a:ext>
            </a:extLst>
          </p:cNvPr>
          <p:cNvGraphicFramePr>
            <a:graphicFrameLocks noGrp="1"/>
          </p:cNvGraphicFramePr>
          <p:nvPr>
            <p:extLst>
              <p:ext uri="{D42A27DB-BD31-4B8C-83A1-F6EECF244321}">
                <p14:modId xmlns:p14="http://schemas.microsoft.com/office/powerpoint/2010/main" val="1873048530"/>
              </p:ext>
            </p:extLst>
          </p:nvPr>
        </p:nvGraphicFramePr>
        <p:xfrm>
          <a:off x="6205403" y="2978972"/>
          <a:ext cx="5905226" cy="2109427"/>
        </p:xfrm>
        <a:graphic>
          <a:graphicData uri="http://schemas.openxmlformats.org/drawingml/2006/table">
            <a:tbl>
              <a:tblPr firstRow="1" bandRow="1">
                <a:tableStyleId>{284E427A-3D55-4303-BF80-6455036E1DE7}</a:tableStyleId>
              </a:tblPr>
              <a:tblGrid>
                <a:gridCol w="1400051">
                  <a:extLst>
                    <a:ext uri="{9D8B030D-6E8A-4147-A177-3AD203B41FA5}">
                      <a16:colId xmlns:a16="http://schemas.microsoft.com/office/drawing/2014/main" val="20000"/>
                    </a:ext>
                  </a:extLst>
                </a:gridCol>
                <a:gridCol w="1229762">
                  <a:extLst>
                    <a:ext uri="{9D8B030D-6E8A-4147-A177-3AD203B41FA5}">
                      <a16:colId xmlns:a16="http://schemas.microsoft.com/office/drawing/2014/main" val="20001"/>
                    </a:ext>
                  </a:extLst>
                </a:gridCol>
                <a:gridCol w="1105816">
                  <a:extLst>
                    <a:ext uri="{9D8B030D-6E8A-4147-A177-3AD203B41FA5}">
                      <a16:colId xmlns:a16="http://schemas.microsoft.com/office/drawing/2014/main" val="20002"/>
                    </a:ext>
                  </a:extLst>
                </a:gridCol>
                <a:gridCol w="1107971">
                  <a:extLst>
                    <a:ext uri="{9D8B030D-6E8A-4147-A177-3AD203B41FA5}">
                      <a16:colId xmlns:a16="http://schemas.microsoft.com/office/drawing/2014/main" val="20003"/>
                    </a:ext>
                  </a:extLst>
                </a:gridCol>
                <a:gridCol w="1061626">
                  <a:extLst>
                    <a:ext uri="{9D8B030D-6E8A-4147-A177-3AD203B41FA5}">
                      <a16:colId xmlns:a16="http://schemas.microsoft.com/office/drawing/2014/main" val="20004"/>
                    </a:ext>
                  </a:extLst>
                </a:gridCol>
              </a:tblGrid>
              <a:tr h="467076">
                <a:tc rowSpan="2">
                  <a:txBody>
                    <a:bodyPr/>
                    <a:lstStyle/>
                    <a:p>
                      <a:pPr marL="539115" marR="530225" indent="19685">
                        <a:lnSpc>
                          <a:spcPct val="100000"/>
                        </a:lnSpc>
                        <a:spcBef>
                          <a:spcPts val="265"/>
                        </a:spcBef>
                      </a:pPr>
                      <a:r>
                        <a:rPr sz="1300" spc="-5" dirty="0"/>
                        <a:t>Tipo </a:t>
                      </a:r>
                      <a:r>
                        <a:rPr sz="1300" dirty="0"/>
                        <a:t>de  </a:t>
                      </a:r>
                      <a:r>
                        <a:rPr sz="1300" spc="5" dirty="0"/>
                        <a:t>c</a:t>
                      </a:r>
                      <a:r>
                        <a:rPr sz="1300" spc="-5" dirty="0"/>
                        <a:t>im</a:t>
                      </a:r>
                      <a:r>
                        <a:rPr sz="1300" dirty="0"/>
                        <a:t>en</a:t>
                      </a:r>
                      <a:r>
                        <a:rPr sz="1300" spc="-20" dirty="0"/>
                        <a:t>t</a:t>
                      </a:r>
                      <a:r>
                        <a:rPr sz="1300" dirty="0"/>
                        <a:t>o</a:t>
                      </a:r>
                      <a:endParaRPr sz="1300" dirty="0">
                        <a:latin typeface="Arial"/>
                        <a:cs typeface="Arial"/>
                      </a:endParaRPr>
                    </a:p>
                  </a:txBody>
                  <a:tcPr marL="0" marR="0" marT="0" marB="0"/>
                </a:tc>
                <a:tc gridSpan="4">
                  <a:txBody>
                    <a:bodyPr/>
                    <a:lstStyle/>
                    <a:p>
                      <a:pPr marL="2204720" marR="661670" indent="-1537970">
                        <a:lnSpc>
                          <a:spcPct val="100000"/>
                        </a:lnSpc>
                        <a:spcBef>
                          <a:spcPts val="265"/>
                        </a:spcBef>
                      </a:pPr>
                      <a:r>
                        <a:rPr sz="1300" spc="-5" dirty="0"/>
                        <a:t>Período mínimo de cura (dias) para relações  água/cimento</a:t>
                      </a:r>
                      <a:r>
                        <a:rPr sz="1300" spc="-70" dirty="0"/>
                        <a:t> </a:t>
                      </a:r>
                      <a:r>
                        <a:rPr sz="1300" dirty="0"/>
                        <a:t>de:</a:t>
                      </a:r>
                      <a:endParaRPr sz="1300" dirty="0">
                        <a:latin typeface="Arial"/>
                        <a:cs typeface="Arial"/>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11872">
                <a:tc vMerge="1">
                  <a:txBody>
                    <a:bodyPr/>
                    <a:lstStyle/>
                    <a:p>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FFFF00"/>
                    </a:solidFill>
                  </a:tcPr>
                </a:tc>
                <a:tc>
                  <a:txBody>
                    <a:bodyPr/>
                    <a:lstStyle/>
                    <a:p>
                      <a:pPr algn="ctr">
                        <a:lnSpc>
                          <a:spcPct val="100000"/>
                        </a:lnSpc>
                        <a:spcBef>
                          <a:spcPts val="254"/>
                        </a:spcBef>
                      </a:pPr>
                      <a:r>
                        <a:rPr sz="1300" spc="-5" dirty="0"/>
                        <a:t>0,35</a:t>
                      </a:r>
                      <a:endParaRPr sz="1300">
                        <a:latin typeface="Arial"/>
                        <a:cs typeface="Arial"/>
                      </a:endParaRPr>
                    </a:p>
                  </a:txBody>
                  <a:tcPr marL="0" marR="0" marT="0" marB="0"/>
                </a:tc>
                <a:tc>
                  <a:txBody>
                    <a:bodyPr/>
                    <a:lstStyle/>
                    <a:p>
                      <a:pPr marL="1270" algn="ctr">
                        <a:lnSpc>
                          <a:spcPct val="100000"/>
                        </a:lnSpc>
                        <a:spcBef>
                          <a:spcPts val="254"/>
                        </a:spcBef>
                      </a:pPr>
                      <a:r>
                        <a:rPr sz="1300" spc="-5" dirty="0"/>
                        <a:t>0,55</a:t>
                      </a:r>
                      <a:endParaRPr sz="1300">
                        <a:latin typeface="Arial"/>
                        <a:cs typeface="Arial"/>
                      </a:endParaRPr>
                    </a:p>
                  </a:txBody>
                  <a:tcPr marL="0" marR="0" marT="0" marB="0"/>
                </a:tc>
                <a:tc>
                  <a:txBody>
                    <a:bodyPr/>
                    <a:lstStyle/>
                    <a:p>
                      <a:pPr marL="1270" algn="ctr">
                        <a:lnSpc>
                          <a:spcPct val="100000"/>
                        </a:lnSpc>
                        <a:spcBef>
                          <a:spcPts val="254"/>
                        </a:spcBef>
                      </a:pPr>
                      <a:r>
                        <a:rPr sz="1300" spc="-5" dirty="0"/>
                        <a:t>0,65</a:t>
                      </a:r>
                      <a:endParaRPr sz="1300">
                        <a:latin typeface="Arial"/>
                        <a:cs typeface="Arial"/>
                      </a:endParaRPr>
                    </a:p>
                  </a:txBody>
                  <a:tcPr marL="0" marR="0" marT="0" marB="0"/>
                </a:tc>
                <a:tc>
                  <a:txBody>
                    <a:bodyPr/>
                    <a:lstStyle/>
                    <a:p>
                      <a:pPr algn="ctr">
                        <a:lnSpc>
                          <a:spcPct val="100000"/>
                        </a:lnSpc>
                        <a:spcBef>
                          <a:spcPts val="254"/>
                        </a:spcBef>
                      </a:pPr>
                      <a:r>
                        <a:rPr sz="1300" spc="-5" dirty="0"/>
                        <a:t>0,70</a:t>
                      </a:r>
                      <a:endParaRPr sz="1300" dirty="0">
                        <a:latin typeface="Arial"/>
                        <a:cs typeface="Arial"/>
                      </a:endParaRPr>
                    </a:p>
                  </a:txBody>
                  <a:tcPr marL="0" marR="0" marT="0" marB="0"/>
                </a:tc>
                <a:extLst>
                  <a:ext uri="{0D108BD9-81ED-4DB2-BD59-A6C34878D82A}">
                    <a16:rowId xmlns:a16="http://schemas.microsoft.com/office/drawing/2014/main" val="10001"/>
                  </a:ext>
                </a:extLst>
              </a:tr>
              <a:tr h="263999">
                <a:tc>
                  <a:txBody>
                    <a:bodyPr/>
                    <a:lstStyle/>
                    <a:p>
                      <a:pPr algn="ctr">
                        <a:lnSpc>
                          <a:spcPct val="100000"/>
                        </a:lnSpc>
                        <a:spcBef>
                          <a:spcPts val="254"/>
                        </a:spcBef>
                      </a:pPr>
                      <a:r>
                        <a:rPr sz="1300" dirty="0"/>
                        <a:t>CP I e CP</a:t>
                      </a:r>
                      <a:r>
                        <a:rPr sz="1300" spc="-100" dirty="0"/>
                        <a:t> </a:t>
                      </a:r>
                      <a:r>
                        <a:rPr sz="1300" spc="-10" dirty="0"/>
                        <a:t>II-32</a:t>
                      </a:r>
                      <a:endParaRPr sz="1300">
                        <a:latin typeface="Arial"/>
                        <a:cs typeface="Arial"/>
                      </a:endParaRPr>
                    </a:p>
                  </a:txBody>
                  <a:tcPr marL="0" marR="0" marT="0" marB="0"/>
                </a:tc>
                <a:tc>
                  <a:txBody>
                    <a:bodyPr/>
                    <a:lstStyle/>
                    <a:p>
                      <a:pPr algn="ctr">
                        <a:lnSpc>
                          <a:spcPct val="100000"/>
                        </a:lnSpc>
                        <a:spcBef>
                          <a:spcPts val="254"/>
                        </a:spcBef>
                      </a:pPr>
                      <a:r>
                        <a:rPr sz="1300" dirty="0"/>
                        <a:t>2</a:t>
                      </a:r>
                      <a:endParaRPr sz="1300">
                        <a:latin typeface="Arial"/>
                        <a:cs typeface="Arial"/>
                      </a:endParaRPr>
                    </a:p>
                  </a:txBody>
                  <a:tcPr marL="0" marR="0" marT="0" marB="0"/>
                </a:tc>
                <a:tc>
                  <a:txBody>
                    <a:bodyPr/>
                    <a:lstStyle/>
                    <a:p>
                      <a:pPr marL="1270" algn="ctr">
                        <a:lnSpc>
                          <a:spcPct val="100000"/>
                        </a:lnSpc>
                        <a:spcBef>
                          <a:spcPts val="254"/>
                        </a:spcBef>
                      </a:pPr>
                      <a:r>
                        <a:rPr sz="1300" dirty="0"/>
                        <a:t>3</a:t>
                      </a:r>
                      <a:endParaRPr sz="1300">
                        <a:latin typeface="Arial"/>
                        <a:cs typeface="Arial"/>
                      </a:endParaRPr>
                    </a:p>
                  </a:txBody>
                  <a:tcPr marL="0" marR="0" marT="0" marB="0"/>
                </a:tc>
                <a:tc>
                  <a:txBody>
                    <a:bodyPr/>
                    <a:lstStyle/>
                    <a:p>
                      <a:pPr marL="1270" algn="ctr">
                        <a:lnSpc>
                          <a:spcPct val="100000"/>
                        </a:lnSpc>
                        <a:spcBef>
                          <a:spcPts val="254"/>
                        </a:spcBef>
                      </a:pPr>
                      <a:r>
                        <a:rPr sz="1300" dirty="0"/>
                        <a:t>7</a:t>
                      </a:r>
                      <a:endParaRPr sz="1300">
                        <a:latin typeface="Arial"/>
                        <a:cs typeface="Arial"/>
                      </a:endParaRPr>
                    </a:p>
                  </a:txBody>
                  <a:tcPr marL="0" marR="0" marT="0" marB="0"/>
                </a:tc>
                <a:tc>
                  <a:txBody>
                    <a:bodyPr/>
                    <a:lstStyle/>
                    <a:p>
                      <a:pPr marL="1270" algn="ctr">
                        <a:lnSpc>
                          <a:spcPct val="100000"/>
                        </a:lnSpc>
                        <a:spcBef>
                          <a:spcPts val="254"/>
                        </a:spcBef>
                      </a:pPr>
                      <a:r>
                        <a:rPr sz="1300" dirty="0"/>
                        <a:t>10</a:t>
                      </a:r>
                      <a:endParaRPr sz="1300">
                        <a:latin typeface="Arial"/>
                        <a:cs typeface="Arial"/>
                      </a:endParaRPr>
                    </a:p>
                  </a:txBody>
                  <a:tcPr marL="0" marR="0" marT="0" marB="0"/>
                </a:tc>
                <a:extLst>
                  <a:ext uri="{0D108BD9-81ED-4DB2-BD59-A6C34878D82A}">
                    <a16:rowId xmlns:a16="http://schemas.microsoft.com/office/drawing/2014/main" val="10002"/>
                  </a:ext>
                </a:extLst>
              </a:tr>
              <a:tr h="262983">
                <a:tc>
                  <a:txBody>
                    <a:bodyPr/>
                    <a:lstStyle/>
                    <a:p>
                      <a:pPr marL="635" algn="ctr">
                        <a:lnSpc>
                          <a:spcPct val="100000"/>
                        </a:lnSpc>
                        <a:spcBef>
                          <a:spcPts val="254"/>
                        </a:spcBef>
                      </a:pPr>
                      <a:r>
                        <a:rPr sz="1300" dirty="0"/>
                        <a:t>CP </a:t>
                      </a:r>
                      <a:r>
                        <a:rPr sz="1300" spc="-5" dirty="0"/>
                        <a:t>IV </a:t>
                      </a:r>
                      <a:r>
                        <a:rPr sz="1300" dirty="0"/>
                        <a:t>32</a:t>
                      </a:r>
                      <a:r>
                        <a:rPr sz="1300" spc="-80" dirty="0"/>
                        <a:t> </a:t>
                      </a:r>
                      <a:r>
                        <a:rPr sz="1300" spc="-10" dirty="0"/>
                        <a:t>(POZ)</a:t>
                      </a:r>
                      <a:endParaRPr sz="1300">
                        <a:latin typeface="Arial"/>
                        <a:cs typeface="Arial"/>
                      </a:endParaRPr>
                    </a:p>
                  </a:txBody>
                  <a:tcPr marL="0" marR="0" marT="0" marB="0"/>
                </a:tc>
                <a:tc>
                  <a:txBody>
                    <a:bodyPr/>
                    <a:lstStyle/>
                    <a:p>
                      <a:pPr algn="ctr">
                        <a:lnSpc>
                          <a:spcPct val="100000"/>
                        </a:lnSpc>
                        <a:spcBef>
                          <a:spcPts val="254"/>
                        </a:spcBef>
                      </a:pPr>
                      <a:r>
                        <a:rPr sz="1300" dirty="0"/>
                        <a:t>2</a:t>
                      </a:r>
                      <a:endParaRPr sz="1300">
                        <a:latin typeface="Arial"/>
                        <a:cs typeface="Arial"/>
                      </a:endParaRPr>
                    </a:p>
                  </a:txBody>
                  <a:tcPr marL="0" marR="0" marT="0" marB="0"/>
                </a:tc>
                <a:tc>
                  <a:txBody>
                    <a:bodyPr/>
                    <a:lstStyle/>
                    <a:p>
                      <a:pPr marL="1270" algn="ctr">
                        <a:lnSpc>
                          <a:spcPct val="100000"/>
                        </a:lnSpc>
                        <a:spcBef>
                          <a:spcPts val="254"/>
                        </a:spcBef>
                      </a:pPr>
                      <a:r>
                        <a:rPr sz="1300" dirty="0"/>
                        <a:t>3</a:t>
                      </a:r>
                      <a:endParaRPr sz="1300">
                        <a:latin typeface="Arial"/>
                        <a:cs typeface="Arial"/>
                      </a:endParaRPr>
                    </a:p>
                  </a:txBody>
                  <a:tcPr marL="0" marR="0" marT="0" marB="0"/>
                </a:tc>
                <a:tc>
                  <a:txBody>
                    <a:bodyPr/>
                    <a:lstStyle/>
                    <a:p>
                      <a:pPr marL="1270" algn="ctr">
                        <a:lnSpc>
                          <a:spcPct val="100000"/>
                        </a:lnSpc>
                        <a:spcBef>
                          <a:spcPts val="254"/>
                        </a:spcBef>
                      </a:pPr>
                      <a:r>
                        <a:rPr sz="1300" dirty="0"/>
                        <a:t>7</a:t>
                      </a:r>
                      <a:endParaRPr sz="1300">
                        <a:latin typeface="Arial"/>
                        <a:cs typeface="Arial"/>
                      </a:endParaRPr>
                    </a:p>
                  </a:txBody>
                  <a:tcPr marL="0" marR="0" marT="0" marB="0"/>
                </a:tc>
                <a:tc>
                  <a:txBody>
                    <a:bodyPr/>
                    <a:lstStyle/>
                    <a:p>
                      <a:pPr marL="1270" algn="ctr">
                        <a:lnSpc>
                          <a:spcPct val="100000"/>
                        </a:lnSpc>
                        <a:spcBef>
                          <a:spcPts val="254"/>
                        </a:spcBef>
                      </a:pPr>
                      <a:r>
                        <a:rPr sz="1300" dirty="0"/>
                        <a:t>10</a:t>
                      </a:r>
                      <a:endParaRPr sz="1300">
                        <a:latin typeface="Arial"/>
                        <a:cs typeface="Arial"/>
                      </a:endParaRPr>
                    </a:p>
                  </a:txBody>
                  <a:tcPr marL="0" marR="0" marT="0" marB="0"/>
                </a:tc>
                <a:extLst>
                  <a:ext uri="{0D108BD9-81ED-4DB2-BD59-A6C34878D82A}">
                    <a16:rowId xmlns:a16="http://schemas.microsoft.com/office/drawing/2014/main" val="10003"/>
                  </a:ext>
                </a:extLst>
              </a:tr>
              <a:tr h="262983">
                <a:tc>
                  <a:txBody>
                    <a:bodyPr/>
                    <a:lstStyle/>
                    <a:p>
                      <a:pPr marL="635" algn="ctr">
                        <a:lnSpc>
                          <a:spcPct val="100000"/>
                        </a:lnSpc>
                        <a:spcBef>
                          <a:spcPts val="254"/>
                        </a:spcBef>
                      </a:pPr>
                      <a:r>
                        <a:rPr sz="1300" dirty="0"/>
                        <a:t>CP </a:t>
                      </a:r>
                      <a:r>
                        <a:rPr sz="1300" spc="-5" dirty="0"/>
                        <a:t>III</a:t>
                      </a:r>
                      <a:r>
                        <a:rPr sz="1300" spc="-110" dirty="0"/>
                        <a:t> </a:t>
                      </a:r>
                      <a:r>
                        <a:rPr sz="1300" spc="-5" dirty="0"/>
                        <a:t>(AF)</a:t>
                      </a:r>
                      <a:endParaRPr sz="1300">
                        <a:latin typeface="Arial"/>
                        <a:cs typeface="Arial"/>
                      </a:endParaRPr>
                    </a:p>
                  </a:txBody>
                  <a:tcPr marL="0" marR="0" marT="0" marB="0"/>
                </a:tc>
                <a:tc>
                  <a:txBody>
                    <a:bodyPr/>
                    <a:lstStyle/>
                    <a:p>
                      <a:pPr algn="ctr">
                        <a:lnSpc>
                          <a:spcPct val="100000"/>
                        </a:lnSpc>
                        <a:spcBef>
                          <a:spcPts val="254"/>
                        </a:spcBef>
                      </a:pPr>
                      <a:r>
                        <a:rPr sz="1300" dirty="0"/>
                        <a:t>2</a:t>
                      </a:r>
                      <a:endParaRPr sz="1300">
                        <a:latin typeface="Arial"/>
                        <a:cs typeface="Arial"/>
                      </a:endParaRPr>
                    </a:p>
                  </a:txBody>
                  <a:tcPr marL="0" marR="0" marT="0" marB="0"/>
                </a:tc>
                <a:tc>
                  <a:txBody>
                    <a:bodyPr/>
                    <a:lstStyle/>
                    <a:p>
                      <a:pPr marL="1270" algn="ctr">
                        <a:lnSpc>
                          <a:spcPct val="100000"/>
                        </a:lnSpc>
                        <a:spcBef>
                          <a:spcPts val="254"/>
                        </a:spcBef>
                      </a:pPr>
                      <a:r>
                        <a:rPr sz="1300" dirty="0"/>
                        <a:t>5</a:t>
                      </a:r>
                      <a:endParaRPr sz="1300">
                        <a:latin typeface="Arial"/>
                        <a:cs typeface="Arial"/>
                      </a:endParaRPr>
                    </a:p>
                  </a:txBody>
                  <a:tcPr marL="0" marR="0" marT="0" marB="0"/>
                </a:tc>
                <a:tc>
                  <a:txBody>
                    <a:bodyPr/>
                    <a:lstStyle/>
                    <a:p>
                      <a:pPr marL="1270" algn="ctr">
                        <a:lnSpc>
                          <a:spcPct val="100000"/>
                        </a:lnSpc>
                        <a:spcBef>
                          <a:spcPts val="254"/>
                        </a:spcBef>
                      </a:pPr>
                      <a:r>
                        <a:rPr sz="1300" dirty="0"/>
                        <a:t>7</a:t>
                      </a:r>
                      <a:endParaRPr sz="1300" dirty="0">
                        <a:latin typeface="Arial"/>
                        <a:cs typeface="Arial"/>
                      </a:endParaRPr>
                    </a:p>
                  </a:txBody>
                  <a:tcPr marL="0" marR="0" marT="0" marB="0"/>
                </a:tc>
                <a:tc>
                  <a:txBody>
                    <a:bodyPr/>
                    <a:lstStyle/>
                    <a:p>
                      <a:pPr marL="1270" algn="ctr">
                        <a:lnSpc>
                          <a:spcPct val="100000"/>
                        </a:lnSpc>
                        <a:spcBef>
                          <a:spcPts val="254"/>
                        </a:spcBef>
                      </a:pPr>
                      <a:r>
                        <a:rPr sz="1300" dirty="0"/>
                        <a:t>10</a:t>
                      </a:r>
                      <a:endParaRPr sz="1300">
                        <a:latin typeface="Arial"/>
                        <a:cs typeface="Arial"/>
                      </a:endParaRPr>
                    </a:p>
                  </a:txBody>
                  <a:tcPr marL="0" marR="0" marT="0" marB="0"/>
                </a:tc>
                <a:extLst>
                  <a:ext uri="{0D108BD9-81ED-4DB2-BD59-A6C34878D82A}">
                    <a16:rowId xmlns:a16="http://schemas.microsoft.com/office/drawing/2014/main" val="10004"/>
                  </a:ext>
                </a:extLst>
              </a:tr>
              <a:tr h="263999">
                <a:tc>
                  <a:txBody>
                    <a:bodyPr/>
                    <a:lstStyle/>
                    <a:p>
                      <a:pPr marL="1270" algn="ctr">
                        <a:lnSpc>
                          <a:spcPct val="100000"/>
                        </a:lnSpc>
                        <a:spcBef>
                          <a:spcPts val="265"/>
                        </a:spcBef>
                      </a:pPr>
                      <a:r>
                        <a:rPr sz="1300" dirty="0"/>
                        <a:t>CP I e CP </a:t>
                      </a:r>
                      <a:r>
                        <a:rPr sz="1300" spc="-5" dirty="0"/>
                        <a:t>II</a:t>
                      </a:r>
                      <a:r>
                        <a:rPr sz="1300" spc="-125" dirty="0"/>
                        <a:t> </a:t>
                      </a:r>
                      <a:r>
                        <a:rPr sz="1300" spc="-5" dirty="0"/>
                        <a:t>40</a:t>
                      </a:r>
                      <a:endParaRPr sz="1300">
                        <a:latin typeface="Arial"/>
                        <a:cs typeface="Arial"/>
                      </a:endParaRPr>
                    </a:p>
                  </a:txBody>
                  <a:tcPr marL="0" marR="0" marT="0" marB="0"/>
                </a:tc>
                <a:tc>
                  <a:txBody>
                    <a:bodyPr/>
                    <a:lstStyle/>
                    <a:p>
                      <a:pPr algn="ctr">
                        <a:lnSpc>
                          <a:spcPct val="100000"/>
                        </a:lnSpc>
                        <a:spcBef>
                          <a:spcPts val="265"/>
                        </a:spcBef>
                      </a:pPr>
                      <a:r>
                        <a:rPr sz="1300" dirty="0"/>
                        <a:t>2</a:t>
                      </a:r>
                      <a:endParaRPr sz="1300">
                        <a:latin typeface="Arial"/>
                        <a:cs typeface="Arial"/>
                      </a:endParaRPr>
                    </a:p>
                  </a:txBody>
                  <a:tcPr marL="0" marR="0" marT="0" marB="0"/>
                </a:tc>
                <a:tc>
                  <a:txBody>
                    <a:bodyPr/>
                    <a:lstStyle/>
                    <a:p>
                      <a:pPr marL="1270" algn="ctr">
                        <a:lnSpc>
                          <a:spcPct val="100000"/>
                        </a:lnSpc>
                        <a:spcBef>
                          <a:spcPts val="265"/>
                        </a:spcBef>
                      </a:pPr>
                      <a:r>
                        <a:rPr sz="1300" dirty="0"/>
                        <a:t>3</a:t>
                      </a:r>
                      <a:endParaRPr sz="1300">
                        <a:latin typeface="Arial"/>
                        <a:cs typeface="Arial"/>
                      </a:endParaRPr>
                    </a:p>
                  </a:txBody>
                  <a:tcPr marL="0" marR="0" marT="0" marB="0"/>
                </a:tc>
                <a:tc>
                  <a:txBody>
                    <a:bodyPr/>
                    <a:lstStyle/>
                    <a:p>
                      <a:pPr marL="1270" algn="ctr">
                        <a:lnSpc>
                          <a:spcPct val="100000"/>
                        </a:lnSpc>
                        <a:spcBef>
                          <a:spcPts val="265"/>
                        </a:spcBef>
                      </a:pPr>
                      <a:r>
                        <a:rPr sz="1300" dirty="0"/>
                        <a:t>5</a:t>
                      </a:r>
                      <a:endParaRPr sz="1300">
                        <a:latin typeface="Arial"/>
                        <a:cs typeface="Arial"/>
                      </a:endParaRPr>
                    </a:p>
                  </a:txBody>
                  <a:tcPr marL="0" marR="0" marT="0" marB="0"/>
                </a:tc>
                <a:tc>
                  <a:txBody>
                    <a:bodyPr/>
                    <a:lstStyle/>
                    <a:p>
                      <a:pPr algn="ctr">
                        <a:lnSpc>
                          <a:spcPct val="100000"/>
                        </a:lnSpc>
                        <a:spcBef>
                          <a:spcPts val="265"/>
                        </a:spcBef>
                      </a:pPr>
                      <a:r>
                        <a:rPr sz="1300" dirty="0"/>
                        <a:t>5</a:t>
                      </a:r>
                      <a:endParaRPr sz="1300">
                        <a:latin typeface="Arial"/>
                        <a:cs typeface="Arial"/>
                      </a:endParaRPr>
                    </a:p>
                  </a:txBody>
                  <a:tcPr marL="0" marR="0" marT="0" marB="0"/>
                </a:tc>
                <a:extLst>
                  <a:ext uri="{0D108BD9-81ED-4DB2-BD59-A6C34878D82A}">
                    <a16:rowId xmlns:a16="http://schemas.microsoft.com/office/drawing/2014/main" val="10005"/>
                  </a:ext>
                </a:extLst>
              </a:tr>
              <a:tr h="262983">
                <a:tc>
                  <a:txBody>
                    <a:bodyPr/>
                    <a:lstStyle/>
                    <a:p>
                      <a:pPr marL="635" algn="ctr">
                        <a:lnSpc>
                          <a:spcPct val="100000"/>
                        </a:lnSpc>
                        <a:spcBef>
                          <a:spcPts val="254"/>
                        </a:spcBef>
                      </a:pPr>
                      <a:r>
                        <a:rPr sz="1300" dirty="0"/>
                        <a:t>CP V</a:t>
                      </a:r>
                      <a:r>
                        <a:rPr sz="1300" spc="-100" dirty="0"/>
                        <a:t> </a:t>
                      </a:r>
                      <a:r>
                        <a:rPr sz="1300" spc="-5" dirty="0"/>
                        <a:t>ARI</a:t>
                      </a:r>
                      <a:endParaRPr sz="1300">
                        <a:latin typeface="Arial"/>
                        <a:cs typeface="Arial"/>
                      </a:endParaRPr>
                    </a:p>
                  </a:txBody>
                  <a:tcPr marL="0" marR="0" marT="0" marB="0"/>
                </a:tc>
                <a:tc>
                  <a:txBody>
                    <a:bodyPr/>
                    <a:lstStyle/>
                    <a:p>
                      <a:pPr algn="ctr">
                        <a:lnSpc>
                          <a:spcPct val="100000"/>
                        </a:lnSpc>
                        <a:spcBef>
                          <a:spcPts val="254"/>
                        </a:spcBef>
                      </a:pPr>
                      <a:r>
                        <a:rPr sz="1300" dirty="0"/>
                        <a:t>2</a:t>
                      </a:r>
                      <a:endParaRPr sz="1300">
                        <a:latin typeface="Arial"/>
                        <a:cs typeface="Arial"/>
                      </a:endParaRPr>
                    </a:p>
                  </a:txBody>
                  <a:tcPr marL="0" marR="0" marT="0" marB="0"/>
                </a:tc>
                <a:tc>
                  <a:txBody>
                    <a:bodyPr/>
                    <a:lstStyle/>
                    <a:p>
                      <a:pPr marL="1270" algn="ctr">
                        <a:lnSpc>
                          <a:spcPct val="100000"/>
                        </a:lnSpc>
                        <a:spcBef>
                          <a:spcPts val="254"/>
                        </a:spcBef>
                      </a:pPr>
                      <a:r>
                        <a:rPr sz="1300" dirty="0"/>
                        <a:t>3</a:t>
                      </a:r>
                      <a:endParaRPr sz="1300" dirty="0">
                        <a:latin typeface="Arial"/>
                        <a:cs typeface="Arial"/>
                      </a:endParaRPr>
                    </a:p>
                  </a:txBody>
                  <a:tcPr marL="0" marR="0" marT="0" marB="0"/>
                </a:tc>
                <a:tc>
                  <a:txBody>
                    <a:bodyPr/>
                    <a:lstStyle/>
                    <a:p>
                      <a:pPr marL="1270" algn="ctr">
                        <a:lnSpc>
                          <a:spcPct val="100000"/>
                        </a:lnSpc>
                        <a:spcBef>
                          <a:spcPts val="254"/>
                        </a:spcBef>
                      </a:pPr>
                      <a:r>
                        <a:rPr sz="1300" dirty="0"/>
                        <a:t>5</a:t>
                      </a:r>
                      <a:endParaRPr sz="1300">
                        <a:latin typeface="Arial"/>
                        <a:cs typeface="Arial"/>
                      </a:endParaRPr>
                    </a:p>
                  </a:txBody>
                  <a:tcPr marL="0" marR="0" marT="0" marB="0"/>
                </a:tc>
                <a:tc>
                  <a:txBody>
                    <a:bodyPr/>
                    <a:lstStyle/>
                    <a:p>
                      <a:pPr algn="ctr">
                        <a:lnSpc>
                          <a:spcPct val="100000"/>
                        </a:lnSpc>
                        <a:spcBef>
                          <a:spcPts val="254"/>
                        </a:spcBef>
                      </a:pPr>
                      <a:r>
                        <a:rPr sz="1300" dirty="0"/>
                        <a:t>5</a:t>
                      </a:r>
                      <a:endParaRPr sz="1300" dirty="0">
                        <a:latin typeface="Arial"/>
                        <a:cs typeface="Arial"/>
                      </a:endParaRPr>
                    </a:p>
                  </a:txBody>
                  <a:tcPr marL="0" marR="0" marT="0" marB="0"/>
                </a:tc>
                <a:extLst>
                  <a:ext uri="{0D108BD9-81ED-4DB2-BD59-A6C34878D82A}">
                    <a16:rowId xmlns:a16="http://schemas.microsoft.com/office/drawing/2014/main" val="10006"/>
                  </a:ext>
                </a:extLst>
              </a:tr>
            </a:tbl>
          </a:graphicData>
        </a:graphic>
      </p:graphicFrame>
      <p:sp>
        <p:nvSpPr>
          <p:cNvPr id="14" name="object 12">
            <a:extLst>
              <a:ext uri="{FF2B5EF4-FFF2-40B4-BE49-F238E27FC236}">
                <a16:creationId xmlns:a16="http://schemas.microsoft.com/office/drawing/2014/main" id="{90EC3CDB-D8FA-4BB7-9E86-7CC29CF333A4}"/>
              </a:ext>
            </a:extLst>
          </p:cNvPr>
          <p:cNvSpPr txBox="1"/>
          <p:nvPr/>
        </p:nvSpPr>
        <p:spPr>
          <a:xfrm>
            <a:off x="6818934" y="2056757"/>
            <a:ext cx="5373066" cy="614655"/>
          </a:xfrm>
          <a:prstGeom prst="rect">
            <a:avLst/>
          </a:prstGeom>
        </p:spPr>
        <p:txBody>
          <a:bodyPr vert="horz" wrap="square" lIns="0" tIns="0" rIns="0" bIns="0" rtlCol="0">
            <a:spAutoFit/>
          </a:bodyPr>
          <a:lstStyle/>
          <a:p>
            <a:pPr marL="11527"/>
            <a:r>
              <a:rPr sz="1997" b="1" spc="-5" dirty="0">
                <a:solidFill>
                  <a:schemeClr val="tx1">
                    <a:lumMod val="75000"/>
                  </a:schemeClr>
                </a:solidFill>
                <a:latin typeface="Arial"/>
                <a:cs typeface="Arial"/>
              </a:rPr>
              <a:t>Período </a:t>
            </a:r>
            <a:r>
              <a:rPr sz="1997" b="1" dirty="0">
                <a:solidFill>
                  <a:schemeClr val="tx1">
                    <a:lumMod val="75000"/>
                  </a:schemeClr>
                </a:solidFill>
                <a:latin typeface="Arial"/>
                <a:cs typeface="Arial"/>
              </a:rPr>
              <a:t>mínimo </a:t>
            </a:r>
            <a:r>
              <a:rPr sz="1997" b="1" spc="-5" dirty="0">
                <a:solidFill>
                  <a:schemeClr val="tx1">
                    <a:lumMod val="75000"/>
                  </a:schemeClr>
                </a:solidFill>
                <a:latin typeface="Arial"/>
                <a:cs typeface="Arial"/>
              </a:rPr>
              <a:t>de </a:t>
            </a:r>
            <a:r>
              <a:rPr sz="1997" b="1" dirty="0">
                <a:solidFill>
                  <a:schemeClr val="tx1">
                    <a:lumMod val="75000"/>
                  </a:schemeClr>
                </a:solidFill>
                <a:latin typeface="Arial"/>
                <a:cs typeface="Arial"/>
              </a:rPr>
              <a:t>cura </a:t>
            </a:r>
            <a:r>
              <a:rPr sz="1997" b="1" spc="-5" dirty="0">
                <a:solidFill>
                  <a:schemeClr val="tx1">
                    <a:lumMod val="75000"/>
                  </a:schemeClr>
                </a:solidFill>
                <a:latin typeface="Arial"/>
                <a:cs typeface="Arial"/>
              </a:rPr>
              <a:t>para </a:t>
            </a:r>
            <a:r>
              <a:rPr sz="1997" b="1" dirty="0">
                <a:solidFill>
                  <a:schemeClr val="tx1">
                    <a:lumMod val="75000"/>
                  </a:schemeClr>
                </a:solidFill>
                <a:latin typeface="Arial"/>
                <a:cs typeface="Arial"/>
              </a:rPr>
              <a:t>concretos </a:t>
            </a:r>
            <a:r>
              <a:rPr sz="1997" b="1" spc="-5" dirty="0">
                <a:solidFill>
                  <a:schemeClr val="tx1">
                    <a:lumMod val="75000"/>
                  </a:schemeClr>
                </a:solidFill>
                <a:latin typeface="Arial"/>
                <a:cs typeface="Arial"/>
              </a:rPr>
              <a:t>de </a:t>
            </a:r>
            <a:r>
              <a:rPr sz="1997" b="1" dirty="0">
                <a:solidFill>
                  <a:schemeClr val="tx1">
                    <a:lumMod val="75000"/>
                  </a:schemeClr>
                </a:solidFill>
                <a:latin typeface="Arial"/>
                <a:cs typeface="Arial"/>
              </a:rPr>
              <a:t>cimento</a:t>
            </a:r>
            <a:r>
              <a:rPr sz="1997" b="1" spc="-18" dirty="0">
                <a:solidFill>
                  <a:schemeClr val="tx1">
                    <a:lumMod val="75000"/>
                  </a:schemeClr>
                </a:solidFill>
                <a:latin typeface="Arial"/>
                <a:cs typeface="Arial"/>
              </a:rPr>
              <a:t> </a:t>
            </a:r>
            <a:r>
              <a:rPr sz="1997" b="1" dirty="0">
                <a:solidFill>
                  <a:schemeClr val="tx1">
                    <a:lumMod val="75000"/>
                  </a:schemeClr>
                </a:solidFill>
                <a:latin typeface="Arial"/>
                <a:cs typeface="Arial"/>
              </a:rPr>
              <a:t>Portland</a:t>
            </a:r>
            <a:endParaRPr sz="1997" dirty="0">
              <a:solidFill>
                <a:schemeClr val="tx1">
                  <a:lumMod val="75000"/>
                </a:schemeClr>
              </a:solidFill>
              <a:latin typeface="Arial"/>
              <a:cs typeface="Arial"/>
            </a:endParaRPr>
          </a:p>
        </p:txBody>
      </p:sp>
    </p:spTree>
    <p:extLst>
      <p:ext uri="{BB962C8B-B14F-4D97-AF65-F5344CB8AC3E}">
        <p14:creationId xmlns:p14="http://schemas.microsoft.com/office/powerpoint/2010/main" val="3184171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Concreto Armado</a:t>
            </a:r>
          </a:p>
        </p:txBody>
      </p:sp>
      <p:sp>
        <p:nvSpPr>
          <p:cNvPr id="5" name="Espaço Reservado para Texto 4">
            <a:extLst>
              <a:ext uri="{FF2B5EF4-FFF2-40B4-BE49-F238E27FC236}">
                <a16:creationId xmlns:a16="http://schemas.microsoft.com/office/drawing/2014/main" id="{EB60BCA7-CA34-4B86-A2DE-DD21B74F6C51}"/>
              </a:ext>
            </a:extLst>
          </p:cNvPr>
          <p:cNvSpPr>
            <a:spLocks noGrp="1"/>
          </p:cNvSpPr>
          <p:nvPr>
            <p:ph type="body" idx="1"/>
          </p:nvPr>
        </p:nvSpPr>
        <p:spPr/>
        <p:txBody>
          <a:bodyPr/>
          <a:lstStyle/>
          <a:p>
            <a:r>
              <a:rPr lang="pt-BR" dirty="0"/>
              <a:t>Vantagens</a:t>
            </a:r>
          </a:p>
        </p:txBody>
      </p:sp>
      <p:sp>
        <p:nvSpPr>
          <p:cNvPr id="3" name="Espaço Reservado para Conteúdo 2"/>
          <p:cNvSpPr>
            <a:spLocks noGrp="1"/>
          </p:cNvSpPr>
          <p:nvPr>
            <p:ph sz="half" idx="2"/>
          </p:nvPr>
        </p:nvSpPr>
        <p:spPr>
          <a:xfrm>
            <a:off x="1001702" y="2380137"/>
            <a:ext cx="4895331" cy="3628777"/>
          </a:xfrm>
        </p:spPr>
        <p:txBody>
          <a:bodyPr>
            <a:noAutofit/>
          </a:bodyPr>
          <a:lstStyle/>
          <a:p>
            <a:pPr marL="0" algn="just">
              <a:lnSpc>
                <a:spcPct val="120000"/>
              </a:lnSpc>
            </a:pPr>
            <a:r>
              <a:rPr lang="pt-BR" sz="1500" dirty="0"/>
              <a:t>É </a:t>
            </a:r>
            <a:r>
              <a:rPr lang="pt-BR" sz="1500" b="1" dirty="0">
                <a:solidFill>
                  <a:schemeClr val="accent2">
                    <a:lumMod val="40000"/>
                    <a:lumOff val="60000"/>
                  </a:schemeClr>
                </a:solidFill>
              </a:rPr>
              <a:t>moldável</a:t>
            </a:r>
            <a:r>
              <a:rPr lang="pt-BR" sz="1500" dirty="0"/>
              <a:t>, permitindo grande variabilidade de formas e de concepções arquitetônicas.</a:t>
            </a:r>
          </a:p>
          <a:p>
            <a:pPr marL="0" algn="just">
              <a:lnSpc>
                <a:spcPct val="120000"/>
              </a:lnSpc>
            </a:pPr>
            <a:r>
              <a:rPr lang="pt-BR" sz="1500" dirty="0"/>
              <a:t>A estrutura é </a:t>
            </a:r>
            <a:r>
              <a:rPr lang="pt-BR" sz="1500" b="1" dirty="0">
                <a:solidFill>
                  <a:schemeClr val="accent2">
                    <a:lumMod val="40000"/>
                    <a:lumOff val="60000"/>
                  </a:schemeClr>
                </a:solidFill>
              </a:rPr>
              <a:t>monolítica</a:t>
            </a:r>
            <a:r>
              <a:rPr lang="pt-BR" sz="1500" dirty="0"/>
              <a:t>, fazendo com que todo o conjunto trabalhe quando a peça é solicitada.</a:t>
            </a:r>
          </a:p>
          <a:p>
            <a:pPr marL="0" algn="just">
              <a:lnSpc>
                <a:spcPct val="120000"/>
              </a:lnSpc>
            </a:pPr>
            <a:r>
              <a:rPr lang="pt-BR" sz="1500" dirty="0"/>
              <a:t>Baixo custo dos </a:t>
            </a:r>
            <a:r>
              <a:rPr lang="pt-BR" sz="1500" b="1" dirty="0">
                <a:solidFill>
                  <a:schemeClr val="accent2">
                    <a:lumMod val="40000"/>
                    <a:lumOff val="60000"/>
                  </a:schemeClr>
                </a:solidFill>
              </a:rPr>
              <a:t>materiais</a:t>
            </a:r>
            <a:r>
              <a:rPr lang="pt-BR" sz="1500" b="1" dirty="0"/>
              <a:t> </a:t>
            </a:r>
            <a:r>
              <a:rPr lang="pt-BR" sz="1500" dirty="0"/>
              <a:t>- água e agregados graúdos e miúdos.</a:t>
            </a:r>
          </a:p>
          <a:p>
            <a:pPr marL="0" algn="just">
              <a:lnSpc>
                <a:spcPct val="120000"/>
              </a:lnSpc>
            </a:pPr>
            <a:r>
              <a:rPr lang="pt-BR" sz="1500" dirty="0"/>
              <a:t>Baixo custo de </a:t>
            </a:r>
            <a:r>
              <a:rPr lang="pt-BR" sz="1500" b="1" dirty="0">
                <a:solidFill>
                  <a:schemeClr val="accent2">
                    <a:lumMod val="40000"/>
                    <a:lumOff val="60000"/>
                  </a:schemeClr>
                </a:solidFill>
              </a:rPr>
              <a:t>mão de obra</a:t>
            </a:r>
            <a:r>
              <a:rPr lang="pt-BR" sz="1500" dirty="0"/>
              <a:t>, pois em geral não exige profissionais com elevado nível de qualificação.</a:t>
            </a:r>
          </a:p>
          <a:p>
            <a:pPr marL="0" algn="just">
              <a:lnSpc>
                <a:spcPct val="120000"/>
              </a:lnSpc>
            </a:pPr>
            <a:r>
              <a:rPr lang="pt-BR" sz="1500" b="1" dirty="0">
                <a:solidFill>
                  <a:schemeClr val="accent2">
                    <a:lumMod val="40000"/>
                    <a:lumOff val="60000"/>
                  </a:schemeClr>
                </a:solidFill>
              </a:rPr>
              <a:t>Processos construtivos </a:t>
            </a:r>
            <a:r>
              <a:rPr lang="pt-BR" sz="1500" dirty="0"/>
              <a:t>conhecidos e bem difundidos em quase todo o país.</a:t>
            </a:r>
          </a:p>
        </p:txBody>
      </p:sp>
      <p:sp>
        <p:nvSpPr>
          <p:cNvPr id="6" name="Espaço Reservado para Texto 5">
            <a:extLst>
              <a:ext uri="{FF2B5EF4-FFF2-40B4-BE49-F238E27FC236}">
                <a16:creationId xmlns:a16="http://schemas.microsoft.com/office/drawing/2014/main" id="{F94A609A-4AF5-4B28-A013-E3380189A1DC}"/>
              </a:ext>
            </a:extLst>
          </p:cNvPr>
          <p:cNvSpPr>
            <a:spLocks noGrp="1"/>
          </p:cNvSpPr>
          <p:nvPr>
            <p:ph type="body" sz="quarter" idx="3"/>
          </p:nvPr>
        </p:nvSpPr>
        <p:spPr/>
        <p:txBody>
          <a:bodyPr/>
          <a:lstStyle/>
          <a:p>
            <a:r>
              <a:rPr lang="pt-BR" dirty="0"/>
              <a:t>Desvantagens</a:t>
            </a:r>
          </a:p>
        </p:txBody>
      </p:sp>
      <p:sp>
        <p:nvSpPr>
          <p:cNvPr id="7" name="Espaço Reservado para Conteúdo 6">
            <a:extLst>
              <a:ext uri="{FF2B5EF4-FFF2-40B4-BE49-F238E27FC236}">
                <a16:creationId xmlns:a16="http://schemas.microsoft.com/office/drawing/2014/main" id="{6D227C43-9EAB-4964-8CCB-5F7BA2C05F71}"/>
              </a:ext>
            </a:extLst>
          </p:cNvPr>
          <p:cNvSpPr>
            <a:spLocks noGrp="1"/>
          </p:cNvSpPr>
          <p:nvPr>
            <p:ph sz="quarter" idx="4"/>
          </p:nvPr>
        </p:nvSpPr>
        <p:spPr/>
        <p:txBody>
          <a:bodyPr>
            <a:normAutofit/>
          </a:bodyPr>
          <a:lstStyle/>
          <a:p>
            <a:r>
              <a:rPr lang="pt-BR" sz="1500" dirty="0"/>
              <a:t>Impossibilidade de sofrer modificações;</a:t>
            </a:r>
          </a:p>
          <a:p>
            <a:r>
              <a:rPr lang="pt-BR" sz="1500" dirty="0"/>
              <a:t>Demolição de custo elevado e sem aproveitamento do material demolido;</a:t>
            </a:r>
          </a:p>
          <a:p>
            <a:r>
              <a:rPr lang="pt-BR" sz="1500" dirty="0"/>
              <a:t>Necessidade de formas e ferragem, o que aumenta a necessidade de mão de obra;</a:t>
            </a:r>
          </a:p>
          <a:p>
            <a:r>
              <a:rPr lang="pt-BR" sz="1500" b="1" dirty="0">
                <a:solidFill>
                  <a:schemeClr val="accent2">
                    <a:lumMod val="40000"/>
                    <a:lumOff val="60000"/>
                  </a:schemeClr>
                </a:solidFill>
              </a:rPr>
              <a:t>Peso próprio </a:t>
            </a:r>
            <a:r>
              <a:rPr lang="pt-BR" sz="1500" dirty="0"/>
              <a:t>elevado;</a:t>
            </a:r>
          </a:p>
          <a:p>
            <a:r>
              <a:rPr lang="pt-BR" sz="1500" dirty="0"/>
              <a:t>Custo de </a:t>
            </a:r>
            <a:r>
              <a:rPr lang="pt-BR" sz="1500" b="1" dirty="0">
                <a:solidFill>
                  <a:schemeClr val="accent2">
                    <a:lumMod val="40000"/>
                    <a:lumOff val="60000"/>
                  </a:schemeClr>
                </a:solidFill>
              </a:rPr>
              <a:t>formas</a:t>
            </a:r>
            <a:r>
              <a:rPr lang="pt-BR" sz="1500" dirty="0"/>
              <a:t> para moldagem;</a:t>
            </a:r>
          </a:p>
          <a:p>
            <a:endParaRPr lang="pt-BR" sz="1500" dirty="0"/>
          </a:p>
          <a:p>
            <a:endParaRPr lang="pt-BR" sz="1500" dirty="0"/>
          </a:p>
        </p:txBody>
      </p:sp>
    </p:spTree>
    <p:extLst>
      <p:ext uri="{BB962C8B-B14F-4D97-AF65-F5344CB8AC3E}">
        <p14:creationId xmlns:p14="http://schemas.microsoft.com/office/powerpoint/2010/main" val="3504353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957011" y="609600"/>
            <a:ext cx="6310546" cy="1296202"/>
          </a:xfrm>
        </p:spPr>
        <p:txBody>
          <a:bodyPr>
            <a:normAutofit/>
          </a:bodyPr>
          <a:lstStyle/>
          <a:p>
            <a:r>
              <a:rPr lang="pt-BR" dirty="0"/>
              <a:t>Concreto Ciclópico</a:t>
            </a:r>
          </a:p>
        </p:txBody>
      </p:sp>
      <p:pic>
        <p:nvPicPr>
          <p:cNvPr id="24580" name="Picture 4" descr="http://1.bp.blogspot.com/-cVeJ9CejKd8/T2uP2tx17GI/AAAAAAAAAl8/gz7NtWrLC94/s320/Imagem+c1.png"/>
          <p:cNvPicPr>
            <a:picLocks noChangeAspect="1" noChangeArrowheads="1"/>
          </p:cNvPicPr>
          <p:nvPr/>
        </p:nvPicPr>
        <p:blipFill>
          <a:blip r:embed="rId2" cstate="print"/>
          <a:srcRect/>
          <a:stretch>
            <a:fillRect/>
          </a:stretch>
        </p:blipFill>
        <p:spPr bwMode="auto">
          <a:xfrm>
            <a:off x="746004" y="640079"/>
            <a:ext cx="3013369" cy="2628053"/>
          </a:xfrm>
          <a:prstGeom prst="rect">
            <a:avLst/>
          </a:prstGeom>
          <a:noFill/>
        </p:spPr>
      </p:pic>
      <p:pic>
        <p:nvPicPr>
          <p:cNvPr id="24578" name="Picture 2" descr="http://www.fazfacil.com.br/wp-content/uploads/2013/05/california_bungalow_on_w_citrus_redlands_ca_32012-300x272.jpg"/>
          <p:cNvPicPr>
            <a:picLocks noChangeAspect="1" noChangeArrowheads="1"/>
          </p:cNvPicPr>
          <p:nvPr/>
        </p:nvPicPr>
        <p:blipFill>
          <a:blip r:embed="rId3" cstate="print"/>
          <a:srcRect/>
          <a:stretch>
            <a:fillRect/>
          </a:stretch>
        </p:blipFill>
        <p:spPr bwMode="auto">
          <a:xfrm>
            <a:off x="800781" y="3589865"/>
            <a:ext cx="2895928" cy="2628055"/>
          </a:xfrm>
          <a:prstGeom prst="rect">
            <a:avLst/>
          </a:prstGeom>
          <a:noFill/>
        </p:spPr>
      </p:pic>
      <p:sp>
        <p:nvSpPr>
          <p:cNvPr id="3" name="Espaço Reservado para Conteúdo 2"/>
          <p:cNvSpPr>
            <a:spLocks noGrp="1"/>
          </p:cNvSpPr>
          <p:nvPr>
            <p:ph idx="1"/>
          </p:nvPr>
        </p:nvSpPr>
        <p:spPr>
          <a:xfrm>
            <a:off x="4957011" y="1905802"/>
            <a:ext cx="6310546" cy="3885398"/>
          </a:xfrm>
        </p:spPr>
        <p:txBody>
          <a:bodyPr>
            <a:normAutofit/>
          </a:bodyPr>
          <a:lstStyle/>
          <a:p>
            <a:pPr algn="just"/>
            <a:r>
              <a:rPr lang="pt-BR" sz="2200" dirty="0"/>
              <a:t>É o produto proveniente do concreto simples ao qual se incorpora pedras de mão, dispostas regularmente em camadas convenientemente afastadas de modo a serem envolvidas pela massa.</a:t>
            </a:r>
          </a:p>
          <a:p>
            <a:pPr algn="just"/>
            <a:r>
              <a:rPr lang="pt-BR" sz="2200" dirty="0"/>
              <a:t>É utilizado em alicerces diretos contínuos (alicerces corridos), pequenas sapatas e muros de arrimo.</a:t>
            </a:r>
          </a:p>
          <a:p>
            <a:pPr algn="just"/>
            <a:r>
              <a:rPr lang="pt-BR" sz="2200" dirty="0"/>
              <a:t>Exemplo de traços - 1:4:8 (cimento, areia e brita) com 40% de pedra de mão.</a:t>
            </a:r>
          </a:p>
        </p:txBody>
      </p:sp>
    </p:spTree>
    <p:extLst>
      <p:ext uri="{BB962C8B-B14F-4D97-AF65-F5344CB8AC3E}">
        <p14:creationId xmlns:p14="http://schemas.microsoft.com/office/powerpoint/2010/main" val="2025837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E61A0A-B686-BFD7-CE14-E4E98BB6B24B}"/>
              </a:ext>
            </a:extLst>
          </p:cNvPr>
          <p:cNvSpPr>
            <a:spLocks noGrp="1"/>
          </p:cNvSpPr>
          <p:nvPr>
            <p:ph type="title"/>
          </p:nvPr>
        </p:nvSpPr>
        <p:spPr>
          <a:xfrm>
            <a:off x="913795" y="3865978"/>
            <a:ext cx="3185866" cy="1979597"/>
          </a:xfrm>
        </p:spPr>
        <p:txBody>
          <a:bodyPr anchor="ctr">
            <a:normAutofit/>
          </a:bodyPr>
          <a:lstStyle/>
          <a:p>
            <a:pPr algn="r"/>
            <a:r>
              <a:rPr lang="pt-BR" sz="3600"/>
              <a:t>Concreto Protendido</a:t>
            </a:r>
          </a:p>
        </p:txBody>
      </p:sp>
      <p:sp>
        <p:nvSpPr>
          <p:cNvPr id="21" name="Rectangle 20">
            <a:extLst>
              <a:ext uri="{FF2B5EF4-FFF2-40B4-BE49-F238E27FC236}">
                <a16:creationId xmlns:a16="http://schemas.microsoft.com/office/drawing/2014/main" id="{63DBA5AD-10C8-4C9E-A2E4-37834152A0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0410" y="773380"/>
            <a:ext cx="3200400" cy="2743200"/>
          </a:xfrm>
          <a:prstGeom prst="rect">
            <a:avLst/>
          </a:prstGeom>
          <a:solidFill>
            <a:schemeClr val="tx1"/>
          </a:solid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descr="http://miliauskasarquitetura.files.wordpress.com/2011/07/cabos-de-ac3a7o.jpg">
            <a:extLst>
              <a:ext uri="{FF2B5EF4-FFF2-40B4-BE49-F238E27FC236}">
                <a16:creationId xmlns:a16="http://schemas.microsoft.com/office/drawing/2014/main" id="{4E5BB740-0A8A-42B0-9711-19421941859B}"/>
              </a:ext>
            </a:extLst>
          </p:cNvPr>
          <p:cNvPicPr>
            <a:picLocks noChangeAspect="1" noChangeArrowheads="1"/>
          </p:cNvPicPr>
          <p:nvPr/>
        </p:nvPicPr>
        <p:blipFill>
          <a:blip r:embed="rId3" cstate="print"/>
          <a:stretch>
            <a:fillRect/>
          </a:stretch>
        </p:blipFill>
        <p:spPr bwMode="auto">
          <a:xfrm>
            <a:off x="1140768" y="1748943"/>
            <a:ext cx="2719685" cy="792073"/>
          </a:xfrm>
          <a:prstGeom prst="rect">
            <a:avLst/>
          </a:prstGeom>
          <a:noFill/>
        </p:spPr>
      </p:pic>
      <p:sp>
        <p:nvSpPr>
          <p:cNvPr id="23" name="Rectangle 22">
            <a:extLst>
              <a:ext uri="{FF2B5EF4-FFF2-40B4-BE49-F238E27FC236}">
                <a16:creationId xmlns:a16="http://schemas.microsoft.com/office/drawing/2014/main" id="{FEF67420-C2EF-496D-8511-54DA2D6E3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48837" y="773380"/>
            <a:ext cx="3200400" cy="2743200"/>
          </a:xfrm>
          <a:prstGeom prst="rect">
            <a:avLst/>
          </a:prstGeom>
          <a:solidFill>
            <a:schemeClr val="tx1"/>
          </a:solid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6" descr="http://www.ycon.com.br/imagens/cms/26042011125111601347.jpg">
            <a:extLst>
              <a:ext uri="{FF2B5EF4-FFF2-40B4-BE49-F238E27FC236}">
                <a16:creationId xmlns:a16="http://schemas.microsoft.com/office/drawing/2014/main" id="{23B263F6-E4B5-4C80-9B75-E0D4E90CE339}"/>
              </a:ext>
            </a:extLst>
          </p:cNvPr>
          <p:cNvPicPr>
            <a:picLocks noChangeAspect="1" noChangeArrowheads="1"/>
          </p:cNvPicPr>
          <p:nvPr/>
        </p:nvPicPr>
        <p:blipFill>
          <a:blip r:embed="rId4" cstate="print"/>
          <a:stretch>
            <a:fillRect/>
          </a:stretch>
        </p:blipFill>
        <p:spPr bwMode="auto">
          <a:xfrm>
            <a:off x="4820143" y="1137818"/>
            <a:ext cx="2657789" cy="2014324"/>
          </a:xfrm>
          <a:prstGeom prst="rect">
            <a:avLst/>
          </a:prstGeom>
          <a:noFill/>
        </p:spPr>
      </p:pic>
      <p:sp>
        <p:nvSpPr>
          <p:cNvPr id="25" name="Rectangle 24">
            <a:extLst>
              <a:ext uri="{FF2B5EF4-FFF2-40B4-BE49-F238E27FC236}">
                <a16:creationId xmlns:a16="http://schemas.microsoft.com/office/drawing/2014/main" id="{3926F8AF-45D6-46BD-B4AF-64E8AA687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97264" y="759482"/>
            <a:ext cx="3200400" cy="2743200"/>
          </a:xfrm>
          <a:prstGeom prst="rect">
            <a:avLst/>
          </a:prstGeom>
          <a:solidFill>
            <a:schemeClr val="tx1"/>
          </a:solid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8" descr="http://www.premoldadoslajiosa.com.br/contentFiles/processo_fab-foto01.jpg">
            <a:extLst>
              <a:ext uri="{FF2B5EF4-FFF2-40B4-BE49-F238E27FC236}">
                <a16:creationId xmlns:a16="http://schemas.microsoft.com/office/drawing/2014/main" id="{14176588-0CC9-4D1D-A406-5153A17038E4}"/>
              </a:ext>
            </a:extLst>
          </p:cNvPr>
          <p:cNvPicPr>
            <a:picLocks noChangeAspect="1" noChangeArrowheads="1"/>
          </p:cNvPicPr>
          <p:nvPr/>
        </p:nvPicPr>
        <p:blipFill>
          <a:blip r:embed="rId5" cstate="print"/>
          <a:stretch>
            <a:fillRect/>
          </a:stretch>
        </p:blipFill>
        <p:spPr bwMode="auto">
          <a:xfrm>
            <a:off x="8445658" y="1269305"/>
            <a:ext cx="2703613" cy="1723553"/>
          </a:xfrm>
          <a:prstGeom prst="rect">
            <a:avLst/>
          </a:prstGeom>
          <a:noFill/>
        </p:spPr>
      </p:pic>
      <p:sp>
        <p:nvSpPr>
          <p:cNvPr id="3" name="Espaço Reservado para Conteúdo 2">
            <a:extLst>
              <a:ext uri="{FF2B5EF4-FFF2-40B4-BE49-F238E27FC236}">
                <a16:creationId xmlns:a16="http://schemas.microsoft.com/office/drawing/2014/main" id="{BD1CBEC7-3C50-37D0-0253-2617B544499A}"/>
              </a:ext>
            </a:extLst>
          </p:cNvPr>
          <p:cNvSpPr>
            <a:spLocks noGrp="1"/>
          </p:cNvSpPr>
          <p:nvPr>
            <p:ph idx="1"/>
          </p:nvPr>
        </p:nvSpPr>
        <p:spPr>
          <a:xfrm>
            <a:off x="4481165" y="3881658"/>
            <a:ext cx="6786391" cy="2430652"/>
          </a:xfrm>
        </p:spPr>
        <p:txBody>
          <a:bodyPr anchor="ctr">
            <a:noAutofit/>
          </a:bodyPr>
          <a:lstStyle/>
          <a:p>
            <a:pPr algn="just">
              <a:lnSpc>
                <a:spcPct val="90000"/>
              </a:lnSpc>
            </a:pPr>
            <a:r>
              <a:rPr lang="pt-BR" sz="1800" dirty="0"/>
              <a:t>No concreto armado, a armadura não tem tensões iniciais. Por isso, é denominada armadura passiva. No concreto protendido, pelo menos uma parte da armadura tem tensões previamente aplicadas, denominada armadura de </a:t>
            </a:r>
            <a:r>
              <a:rPr lang="pt-BR" sz="1800" dirty="0" err="1"/>
              <a:t>protensão</a:t>
            </a:r>
            <a:r>
              <a:rPr lang="pt-BR" sz="1800" dirty="0"/>
              <a:t> ou armadura ativa.</a:t>
            </a:r>
          </a:p>
          <a:p>
            <a:pPr algn="just">
              <a:lnSpc>
                <a:spcPct val="90000"/>
              </a:lnSpc>
            </a:pPr>
            <a:r>
              <a:rPr lang="pt-BR" sz="1800" dirty="0"/>
              <a:t>Dessa forma a </a:t>
            </a:r>
            <a:r>
              <a:rPr lang="pt-BR" sz="1800" dirty="0" err="1"/>
              <a:t>protensão</a:t>
            </a:r>
            <a:r>
              <a:rPr lang="pt-BR" sz="1800" dirty="0"/>
              <a:t> pode ser definida como o artifício de introduzir, numa estrutura, um estado prévio de tensões, de modo a melhorar sua resistência ou seu comportamento, sobre ação de diversas solicitações. </a:t>
            </a:r>
          </a:p>
        </p:txBody>
      </p:sp>
      <p:sp>
        <p:nvSpPr>
          <p:cNvPr id="4" name="Retângulo 3">
            <a:extLst>
              <a:ext uri="{FF2B5EF4-FFF2-40B4-BE49-F238E27FC236}">
                <a16:creationId xmlns:a16="http://schemas.microsoft.com/office/drawing/2014/main" id="{6517AB31-5E43-8BB9-D1C8-3BB8B3F72F16}"/>
              </a:ext>
            </a:extLst>
          </p:cNvPr>
          <p:cNvSpPr/>
          <p:nvPr/>
        </p:nvSpPr>
        <p:spPr>
          <a:xfrm>
            <a:off x="0" y="6488668"/>
            <a:ext cx="5235985" cy="369332"/>
          </a:xfrm>
          <a:prstGeom prst="rect">
            <a:avLst/>
          </a:prstGeom>
        </p:spPr>
        <p:txBody>
          <a:bodyPr wrap="none">
            <a:spAutoFit/>
          </a:bodyPr>
          <a:lstStyle/>
          <a:p>
            <a:r>
              <a:rPr lang="pt-BR" dirty="0"/>
              <a:t>https://www.youtube.com/watch?v=2AihfVX13B4</a:t>
            </a:r>
          </a:p>
        </p:txBody>
      </p:sp>
    </p:spTree>
    <p:extLst>
      <p:ext uri="{BB962C8B-B14F-4D97-AF65-F5344CB8AC3E}">
        <p14:creationId xmlns:p14="http://schemas.microsoft.com/office/powerpoint/2010/main" val="64037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70693" y="4406537"/>
            <a:ext cx="9440034" cy="1088336"/>
          </a:xfrm>
        </p:spPr>
        <p:txBody>
          <a:bodyPr vert="horz" lIns="91440" tIns="45720" rIns="91440" bIns="45720" rtlCol="0" anchor="b">
            <a:normAutofit/>
          </a:bodyPr>
          <a:lstStyle/>
          <a:p>
            <a:r>
              <a:rPr lang="en-US" sz="4400" dirty="0" err="1"/>
              <a:t>Propriedades</a:t>
            </a:r>
            <a:r>
              <a:rPr lang="en-US" sz="4400" dirty="0"/>
              <a:t> do </a:t>
            </a:r>
            <a:r>
              <a:rPr lang="en-US" sz="4400" dirty="0" err="1"/>
              <a:t>Concreto</a:t>
            </a:r>
            <a:r>
              <a:rPr lang="en-US" sz="4400" dirty="0"/>
              <a:t> Fresco</a:t>
            </a:r>
          </a:p>
        </p:txBody>
      </p:sp>
      <p:sp>
        <p:nvSpPr>
          <p:cNvPr id="3" name="Espaço Reservado para Texto 2"/>
          <p:cNvSpPr>
            <a:spLocks noGrp="1"/>
          </p:cNvSpPr>
          <p:nvPr>
            <p:ph type="body" idx="1"/>
          </p:nvPr>
        </p:nvSpPr>
        <p:spPr>
          <a:xfrm>
            <a:off x="1370693" y="5494872"/>
            <a:ext cx="9440034" cy="621614"/>
          </a:xfrm>
        </p:spPr>
        <p:txBody>
          <a:bodyPr vert="horz" lIns="91440" tIns="45720" rIns="91440" bIns="45720" rtlCol="0" anchor="t">
            <a:normAutofit/>
          </a:bodyPr>
          <a:lstStyle/>
          <a:p>
            <a:endParaRPr lang="en-US"/>
          </a:p>
        </p:txBody>
      </p:sp>
      <p:pic>
        <p:nvPicPr>
          <p:cNvPr id="139" name="Picture 138">
            <a:extLst>
              <a:ext uri="{FF2B5EF4-FFF2-40B4-BE49-F238E27FC236}">
                <a16:creationId xmlns:a16="http://schemas.microsoft.com/office/drawing/2014/main" id="{7252A72D-04FE-44B1-A498-AA16BEAC56E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798" t="2669" r="616"/>
          <a:stretch/>
        </p:blipFill>
        <p:spPr>
          <a:xfrm>
            <a:off x="-1" y="0"/>
            <a:ext cx="12192001" cy="4322278"/>
          </a:xfrm>
          <a:prstGeom prst="rect">
            <a:avLst/>
          </a:prstGeom>
        </p:spPr>
      </p:pic>
      <p:pic>
        <p:nvPicPr>
          <p:cNvPr id="1030" name="Picture 6" descr="Resultado de imagem para concreto endurecido">
            <a:extLst>
              <a:ext uri="{FF2B5EF4-FFF2-40B4-BE49-F238E27FC236}">
                <a16:creationId xmlns:a16="http://schemas.microsoft.com/office/drawing/2014/main" id="{4747FEB3-A7DE-4D8C-8DEF-AA249DC3C82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9652"/>
          <a:stretch/>
        </p:blipFill>
        <p:spPr bwMode="auto">
          <a:xfrm>
            <a:off x="-5" y="-5"/>
            <a:ext cx="7534656" cy="422068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esultado de imagem para concreto endurecido">
            <a:extLst>
              <a:ext uri="{FF2B5EF4-FFF2-40B4-BE49-F238E27FC236}">
                <a16:creationId xmlns:a16="http://schemas.microsoft.com/office/drawing/2014/main" id="{9AE9F072-9F23-4A55-A484-063A6A6D54E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447" r="3" b="4"/>
          <a:stretch/>
        </p:blipFill>
        <p:spPr bwMode="auto">
          <a:xfrm>
            <a:off x="7534659" y="4"/>
            <a:ext cx="4657345" cy="4220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6758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CFAC9FD-BAD6-47B4-9C11-BE23CEAC75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B67B9C-9B45-4084-9BB5-187071EE9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4287"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695916" y="1078264"/>
            <a:ext cx="3422930" cy="4701473"/>
          </a:xfrm>
        </p:spPr>
        <p:txBody>
          <a:bodyPr>
            <a:normAutofit/>
          </a:bodyPr>
          <a:lstStyle/>
          <a:p>
            <a:pPr algn="r"/>
            <a:r>
              <a:rPr lang="pt-BR" sz="4400">
                <a:solidFill>
                  <a:srgbClr val="FFFFFF"/>
                </a:solidFill>
              </a:rPr>
              <a:t>Estudo de Dosagem e Coleta de Testemunho</a:t>
            </a:r>
          </a:p>
        </p:txBody>
      </p:sp>
      <p:sp>
        <p:nvSpPr>
          <p:cNvPr id="3" name="Espaço Reservado para Conteúdo 2"/>
          <p:cNvSpPr>
            <a:spLocks noGrp="1"/>
          </p:cNvSpPr>
          <p:nvPr>
            <p:ph idx="1"/>
          </p:nvPr>
        </p:nvSpPr>
        <p:spPr>
          <a:xfrm>
            <a:off x="5114167" y="1078263"/>
            <a:ext cx="6117578" cy="4701474"/>
          </a:xfrm>
          <a:effectLst/>
        </p:spPr>
        <p:txBody>
          <a:bodyPr anchor="ctr">
            <a:normAutofit/>
          </a:bodyPr>
          <a:lstStyle/>
          <a:p>
            <a:pPr algn="just">
              <a:lnSpc>
                <a:spcPct val="90000"/>
              </a:lnSpc>
            </a:pPr>
            <a:r>
              <a:rPr lang="pt-BR" sz="1700" b="1" dirty="0"/>
              <a:t>Dosagem racional e experimental</a:t>
            </a:r>
          </a:p>
          <a:p>
            <a:pPr algn="just">
              <a:lnSpc>
                <a:spcPct val="90000"/>
              </a:lnSpc>
            </a:pPr>
            <a:r>
              <a:rPr lang="pt-BR" sz="1700" dirty="0"/>
              <a:t>A composição de cada concreto de classe C20 ou superior, a ser utilizado na obra, deve ser definida, em dosagem racional e experimental, com a devida antecedência em relação ao início da concretagem da obra. O estudo de dosagem deve ser realizado com os mesmos materiais e condições semelhantes àquelas da obra, tendo em vista as prescrições do projeto e as condições de execução. O cálculo da dosagem do concreto deve ser refeito cada vez que for prevista uma mudança de marca, tipo ou classe do cimento, na procedência e qualidade dos agregados e demais materiais. </a:t>
            </a:r>
          </a:p>
          <a:p>
            <a:pPr algn="just">
              <a:lnSpc>
                <a:spcPct val="90000"/>
              </a:lnSpc>
            </a:pPr>
            <a:r>
              <a:rPr lang="pt-BR" sz="1700" b="1" dirty="0"/>
              <a:t>Dosagem empírica </a:t>
            </a:r>
          </a:p>
          <a:p>
            <a:pPr algn="just">
              <a:lnSpc>
                <a:spcPct val="90000"/>
              </a:lnSpc>
            </a:pPr>
            <a:r>
              <a:rPr lang="pt-BR" sz="1700" dirty="0"/>
              <a:t>O traço de concreto pode ser estabelecido empiricamente para o concreto das classes C10 e C15, com consumo mínimo de 300 kg de cimento por metro cúbico.</a:t>
            </a:r>
          </a:p>
        </p:txBody>
      </p:sp>
    </p:spTree>
    <p:extLst>
      <p:ext uri="{BB962C8B-B14F-4D97-AF65-F5344CB8AC3E}">
        <p14:creationId xmlns:p14="http://schemas.microsoft.com/office/powerpoint/2010/main" val="3748977466"/>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EE4649F7-0B64-4679-2732-00D47AF2FE45}"/>
              </a:ext>
            </a:extLst>
          </p:cNvPr>
          <p:cNvSpPr>
            <a:spLocks noGrp="1"/>
          </p:cNvSpPr>
          <p:nvPr>
            <p:ph type="title"/>
          </p:nvPr>
        </p:nvSpPr>
        <p:spPr/>
        <p:txBody>
          <a:bodyPr/>
          <a:lstStyle/>
          <a:p>
            <a:r>
              <a:rPr lang="pt-BR" dirty="0"/>
              <a:t>Produção de Concreto</a:t>
            </a:r>
          </a:p>
        </p:txBody>
      </p:sp>
      <p:sp>
        <p:nvSpPr>
          <p:cNvPr id="5" name="Espaço Reservado para Texto 4">
            <a:extLst>
              <a:ext uri="{FF2B5EF4-FFF2-40B4-BE49-F238E27FC236}">
                <a16:creationId xmlns:a16="http://schemas.microsoft.com/office/drawing/2014/main" id="{26043BF4-BA2E-DFA1-A442-77B990D6282B}"/>
              </a:ext>
            </a:extLst>
          </p:cNvPr>
          <p:cNvSpPr>
            <a:spLocks noGrp="1"/>
          </p:cNvSpPr>
          <p:nvPr>
            <p:ph type="body" idx="1"/>
          </p:nvPr>
        </p:nvSpPr>
        <p:spPr/>
        <p:txBody>
          <a:bodyPr/>
          <a:lstStyle/>
          <a:p>
            <a:r>
              <a:rPr lang="pt-BR" dirty="0"/>
              <a:t>Betoneira</a:t>
            </a:r>
          </a:p>
        </p:txBody>
      </p:sp>
      <p:sp>
        <p:nvSpPr>
          <p:cNvPr id="6" name="Espaço Reservado para Conteúdo 5">
            <a:extLst>
              <a:ext uri="{FF2B5EF4-FFF2-40B4-BE49-F238E27FC236}">
                <a16:creationId xmlns:a16="http://schemas.microsoft.com/office/drawing/2014/main" id="{1A3F1A01-E71C-0ECA-F929-0A4E889EF4F2}"/>
              </a:ext>
            </a:extLst>
          </p:cNvPr>
          <p:cNvSpPr>
            <a:spLocks noGrp="1"/>
          </p:cNvSpPr>
          <p:nvPr>
            <p:ph sz="half" idx="2"/>
          </p:nvPr>
        </p:nvSpPr>
        <p:spPr/>
        <p:txBody>
          <a:bodyPr/>
          <a:lstStyle/>
          <a:p>
            <a:r>
              <a:rPr lang="pt-BR" dirty="0"/>
              <a:t>Maior desperdício de materiais;</a:t>
            </a:r>
          </a:p>
          <a:p>
            <a:r>
              <a:rPr lang="pt-BR" dirty="0"/>
              <a:t>Maior desvio padrão (</a:t>
            </a:r>
            <a:r>
              <a:rPr lang="pt-BR" dirty="0" err="1"/>
              <a:t>Sd</a:t>
            </a:r>
            <a:r>
              <a:rPr lang="pt-BR" dirty="0"/>
              <a:t>);</a:t>
            </a:r>
          </a:p>
          <a:p>
            <a:r>
              <a:rPr lang="pt-BR" dirty="0"/>
              <a:t>Menor economia;</a:t>
            </a:r>
          </a:p>
          <a:p>
            <a:r>
              <a:rPr lang="pt-BR" dirty="0"/>
              <a:t>Menor produtividade;</a:t>
            </a:r>
          </a:p>
          <a:p>
            <a:r>
              <a:rPr lang="pt-BR" dirty="0"/>
              <a:t>Menor qualidade.</a:t>
            </a:r>
          </a:p>
          <a:p>
            <a:endParaRPr lang="pt-BR" dirty="0"/>
          </a:p>
        </p:txBody>
      </p:sp>
      <p:sp>
        <p:nvSpPr>
          <p:cNvPr id="19" name="object 5">
            <a:extLst>
              <a:ext uri="{FF2B5EF4-FFF2-40B4-BE49-F238E27FC236}">
                <a16:creationId xmlns:a16="http://schemas.microsoft.com/office/drawing/2014/main" id="{1B2ECE71-5691-1C87-77A8-E73D4B4C70D0}"/>
              </a:ext>
            </a:extLst>
          </p:cNvPr>
          <p:cNvSpPr/>
          <p:nvPr/>
        </p:nvSpPr>
        <p:spPr>
          <a:xfrm>
            <a:off x="6436097" y="3757576"/>
            <a:ext cx="2410789" cy="1936376"/>
          </a:xfrm>
          <a:prstGeom prst="rect">
            <a:avLst/>
          </a:prstGeom>
          <a:blipFill>
            <a:blip r:embed="rId2" cstate="print"/>
            <a:stretch>
              <a:fillRect/>
            </a:stretch>
          </a:blipFill>
        </p:spPr>
        <p:txBody>
          <a:bodyPr wrap="square" lIns="0" tIns="0" rIns="0" bIns="0" rtlCol="0"/>
          <a:lstStyle/>
          <a:p>
            <a:endParaRPr sz="1634"/>
          </a:p>
        </p:txBody>
      </p:sp>
      <p:sp>
        <p:nvSpPr>
          <p:cNvPr id="20" name="object 6">
            <a:extLst>
              <a:ext uri="{FF2B5EF4-FFF2-40B4-BE49-F238E27FC236}">
                <a16:creationId xmlns:a16="http://schemas.microsoft.com/office/drawing/2014/main" id="{D5F07A8A-9A0F-2512-0D7C-0D8109826D26}"/>
              </a:ext>
            </a:extLst>
          </p:cNvPr>
          <p:cNvSpPr/>
          <p:nvPr/>
        </p:nvSpPr>
        <p:spPr>
          <a:xfrm>
            <a:off x="6427770" y="3749278"/>
            <a:ext cx="2427386" cy="1953089"/>
          </a:xfrm>
          <a:custGeom>
            <a:avLst/>
            <a:gdLst/>
            <a:ahLst/>
            <a:cxnLst/>
            <a:rect l="l" t="t" r="r" b="b"/>
            <a:pathLst>
              <a:path w="2674620" h="2152015">
                <a:moveTo>
                  <a:pt x="0" y="0"/>
                </a:moveTo>
                <a:lnTo>
                  <a:pt x="0" y="2151887"/>
                </a:lnTo>
                <a:lnTo>
                  <a:pt x="2674619" y="2151887"/>
                </a:lnTo>
                <a:lnTo>
                  <a:pt x="2674619" y="0"/>
                </a:lnTo>
                <a:lnTo>
                  <a:pt x="0" y="0"/>
                </a:lnTo>
                <a:close/>
              </a:path>
            </a:pathLst>
          </a:custGeom>
          <a:ln w="19049">
            <a:solidFill>
              <a:srgbClr val="000000"/>
            </a:solidFill>
          </a:ln>
        </p:spPr>
        <p:txBody>
          <a:bodyPr wrap="square" lIns="0" tIns="0" rIns="0" bIns="0" rtlCol="0"/>
          <a:lstStyle/>
          <a:p>
            <a:endParaRPr sz="1634"/>
          </a:p>
        </p:txBody>
      </p:sp>
      <p:sp>
        <p:nvSpPr>
          <p:cNvPr id="21" name="object 8">
            <a:extLst>
              <a:ext uri="{FF2B5EF4-FFF2-40B4-BE49-F238E27FC236}">
                <a16:creationId xmlns:a16="http://schemas.microsoft.com/office/drawing/2014/main" id="{1FBFBCC5-1048-B12E-B613-E5350AF35834}"/>
              </a:ext>
            </a:extLst>
          </p:cNvPr>
          <p:cNvSpPr/>
          <p:nvPr/>
        </p:nvSpPr>
        <p:spPr>
          <a:xfrm>
            <a:off x="8586858" y="1959512"/>
            <a:ext cx="2427386" cy="1879668"/>
          </a:xfrm>
          <a:prstGeom prst="rect">
            <a:avLst/>
          </a:prstGeom>
          <a:blipFill>
            <a:blip r:embed="rId3" cstate="print"/>
            <a:stretch>
              <a:fillRect/>
            </a:stretch>
          </a:blipFill>
        </p:spPr>
        <p:txBody>
          <a:bodyPr wrap="square" lIns="0" tIns="0" rIns="0" bIns="0" rtlCol="0"/>
          <a:lstStyle/>
          <a:p>
            <a:endParaRPr sz="1634"/>
          </a:p>
        </p:txBody>
      </p:sp>
      <p:sp>
        <p:nvSpPr>
          <p:cNvPr id="22" name="object 9">
            <a:extLst>
              <a:ext uri="{FF2B5EF4-FFF2-40B4-BE49-F238E27FC236}">
                <a16:creationId xmlns:a16="http://schemas.microsoft.com/office/drawing/2014/main" id="{F1E98A36-275A-3FF7-A43A-6B73D94C1BDB}"/>
              </a:ext>
            </a:extLst>
          </p:cNvPr>
          <p:cNvSpPr/>
          <p:nvPr/>
        </p:nvSpPr>
        <p:spPr>
          <a:xfrm>
            <a:off x="8578532" y="1951203"/>
            <a:ext cx="2444099" cy="1896612"/>
          </a:xfrm>
          <a:custGeom>
            <a:avLst/>
            <a:gdLst/>
            <a:ahLst/>
            <a:cxnLst/>
            <a:rect l="l" t="t" r="r" b="b"/>
            <a:pathLst>
              <a:path w="2693034" h="2089785">
                <a:moveTo>
                  <a:pt x="0" y="0"/>
                </a:moveTo>
                <a:lnTo>
                  <a:pt x="0" y="2089403"/>
                </a:lnTo>
                <a:lnTo>
                  <a:pt x="2692907" y="2089403"/>
                </a:lnTo>
                <a:lnTo>
                  <a:pt x="2692907" y="0"/>
                </a:lnTo>
                <a:lnTo>
                  <a:pt x="0" y="0"/>
                </a:lnTo>
                <a:close/>
              </a:path>
            </a:pathLst>
          </a:custGeom>
          <a:ln w="19049">
            <a:solidFill>
              <a:srgbClr val="000000"/>
            </a:solidFill>
          </a:ln>
        </p:spPr>
        <p:txBody>
          <a:bodyPr wrap="square" lIns="0" tIns="0" rIns="0" bIns="0" rtlCol="0"/>
          <a:lstStyle/>
          <a:p>
            <a:endParaRPr sz="1634"/>
          </a:p>
        </p:txBody>
      </p:sp>
      <p:sp>
        <p:nvSpPr>
          <p:cNvPr id="23" name="object 10">
            <a:extLst>
              <a:ext uri="{FF2B5EF4-FFF2-40B4-BE49-F238E27FC236}">
                <a16:creationId xmlns:a16="http://schemas.microsoft.com/office/drawing/2014/main" id="{B89721E8-5ABD-5CA2-129E-C8E4035682ED}"/>
              </a:ext>
            </a:extLst>
          </p:cNvPr>
          <p:cNvSpPr/>
          <p:nvPr/>
        </p:nvSpPr>
        <p:spPr>
          <a:xfrm>
            <a:off x="8661547" y="3770025"/>
            <a:ext cx="2366529" cy="1923927"/>
          </a:xfrm>
          <a:prstGeom prst="rect">
            <a:avLst/>
          </a:prstGeom>
          <a:blipFill>
            <a:blip r:embed="rId4" cstate="print"/>
            <a:stretch>
              <a:fillRect/>
            </a:stretch>
          </a:blipFill>
        </p:spPr>
        <p:txBody>
          <a:bodyPr wrap="square" lIns="0" tIns="0" rIns="0" bIns="0" rtlCol="0"/>
          <a:lstStyle/>
          <a:p>
            <a:endParaRPr sz="1634"/>
          </a:p>
        </p:txBody>
      </p:sp>
      <p:sp>
        <p:nvSpPr>
          <p:cNvPr id="24" name="object 11">
            <a:extLst>
              <a:ext uri="{FF2B5EF4-FFF2-40B4-BE49-F238E27FC236}">
                <a16:creationId xmlns:a16="http://schemas.microsoft.com/office/drawing/2014/main" id="{2542D12E-8972-1342-B613-DA85041DE7DB}"/>
              </a:ext>
            </a:extLst>
          </p:cNvPr>
          <p:cNvSpPr/>
          <p:nvPr/>
        </p:nvSpPr>
        <p:spPr>
          <a:xfrm>
            <a:off x="8653220" y="3761725"/>
            <a:ext cx="2383587" cy="1940987"/>
          </a:xfrm>
          <a:custGeom>
            <a:avLst/>
            <a:gdLst/>
            <a:ahLst/>
            <a:cxnLst/>
            <a:rect l="l" t="t" r="r" b="b"/>
            <a:pathLst>
              <a:path w="2626359" h="2138679">
                <a:moveTo>
                  <a:pt x="0" y="0"/>
                </a:moveTo>
                <a:lnTo>
                  <a:pt x="0" y="2138171"/>
                </a:lnTo>
                <a:lnTo>
                  <a:pt x="2625851" y="2138171"/>
                </a:lnTo>
                <a:lnTo>
                  <a:pt x="2625851" y="0"/>
                </a:lnTo>
                <a:lnTo>
                  <a:pt x="0" y="0"/>
                </a:lnTo>
                <a:close/>
              </a:path>
            </a:pathLst>
          </a:custGeom>
          <a:ln w="19049">
            <a:solidFill>
              <a:srgbClr val="000000"/>
            </a:solidFill>
          </a:ln>
        </p:spPr>
        <p:txBody>
          <a:bodyPr wrap="square" lIns="0" tIns="0" rIns="0" bIns="0" rtlCol="0"/>
          <a:lstStyle/>
          <a:p>
            <a:endParaRPr sz="1634"/>
          </a:p>
        </p:txBody>
      </p:sp>
      <p:sp>
        <p:nvSpPr>
          <p:cNvPr id="25" name="object 12">
            <a:extLst>
              <a:ext uri="{FF2B5EF4-FFF2-40B4-BE49-F238E27FC236}">
                <a16:creationId xmlns:a16="http://schemas.microsoft.com/office/drawing/2014/main" id="{81A4F19C-4A05-85AD-B96C-6F9983C30910}"/>
              </a:ext>
            </a:extLst>
          </p:cNvPr>
          <p:cNvSpPr txBox="1"/>
          <p:nvPr/>
        </p:nvSpPr>
        <p:spPr>
          <a:xfrm>
            <a:off x="8874077" y="2012983"/>
            <a:ext cx="1551983" cy="384721"/>
          </a:xfrm>
          <a:prstGeom prst="rect">
            <a:avLst/>
          </a:prstGeom>
        </p:spPr>
        <p:txBody>
          <a:bodyPr vert="horz" wrap="square" lIns="0" tIns="0" rIns="0" bIns="0" rtlCol="0">
            <a:spAutoFit/>
          </a:bodyPr>
          <a:lstStyle/>
          <a:p>
            <a:pPr marL="333693" marR="4611" indent="-322743">
              <a:lnSpc>
                <a:spcPts val="1516"/>
              </a:lnSpc>
            </a:pPr>
            <a:r>
              <a:rPr sz="1271" b="1" spc="-5" dirty="0">
                <a:solidFill>
                  <a:srgbClr val="FFFFFF"/>
                </a:solidFill>
                <a:latin typeface="Arial"/>
                <a:cs typeface="Arial"/>
              </a:rPr>
              <a:t>Medição </a:t>
            </a:r>
            <a:r>
              <a:rPr sz="1271" b="1" dirty="0">
                <a:solidFill>
                  <a:srgbClr val="FFFFFF"/>
                </a:solidFill>
                <a:latin typeface="Arial"/>
                <a:cs typeface="Arial"/>
              </a:rPr>
              <a:t>em</a:t>
            </a:r>
            <a:r>
              <a:rPr sz="1271" b="1" spc="-73" dirty="0">
                <a:solidFill>
                  <a:srgbClr val="FFFFFF"/>
                </a:solidFill>
                <a:latin typeface="Arial"/>
                <a:cs typeface="Arial"/>
              </a:rPr>
              <a:t> </a:t>
            </a:r>
            <a:r>
              <a:rPr sz="1271" b="1" spc="-9" dirty="0">
                <a:solidFill>
                  <a:srgbClr val="FFFFFF"/>
                </a:solidFill>
                <a:latin typeface="Arial"/>
                <a:cs typeface="Arial"/>
              </a:rPr>
              <a:t>volume  </a:t>
            </a:r>
            <a:r>
              <a:rPr sz="1271" b="1" spc="-5" dirty="0">
                <a:solidFill>
                  <a:srgbClr val="FFFFFF"/>
                </a:solidFill>
                <a:latin typeface="Arial"/>
                <a:cs typeface="Arial"/>
              </a:rPr>
              <a:t>no</a:t>
            </a:r>
            <a:r>
              <a:rPr sz="1271" b="1" spc="-82" dirty="0">
                <a:solidFill>
                  <a:srgbClr val="FFFFFF"/>
                </a:solidFill>
                <a:latin typeface="Arial"/>
                <a:cs typeface="Arial"/>
              </a:rPr>
              <a:t> </a:t>
            </a:r>
            <a:r>
              <a:rPr sz="1271" b="1" spc="-5" dirty="0">
                <a:solidFill>
                  <a:srgbClr val="FFFFFF"/>
                </a:solidFill>
                <a:latin typeface="Arial"/>
                <a:cs typeface="Arial"/>
              </a:rPr>
              <a:t>carrinho</a:t>
            </a:r>
            <a:endParaRPr sz="1271">
              <a:latin typeface="Arial"/>
              <a:cs typeface="Arial"/>
            </a:endParaRPr>
          </a:p>
        </p:txBody>
      </p:sp>
      <p:sp>
        <p:nvSpPr>
          <p:cNvPr id="26" name="object 13">
            <a:extLst>
              <a:ext uri="{FF2B5EF4-FFF2-40B4-BE49-F238E27FC236}">
                <a16:creationId xmlns:a16="http://schemas.microsoft.com/office/drawing/2014/main" id="{0406ADA5-552E-6D7F-391F-F8FE131B0189}"/>
              </a:ext>
            </a:extLst>
          </p:cNvPr>
          <p:cNvSpPr/>
          <p:nvPr/>
        </p:nvSpPr>
        <p:spPr>
          <a:xfrm>
            <a:off x="6436097" y="1959513"/>
            <a:ext cx="2213001" cy="1798064"/>
          </a:xfrm>
          <a:prstGeom prst="rect">
            <a:avLst/>
          </a:prstGeom>
          <a:blipFill>
            <a:blip r:embed="rId5" cstate="print"/>
            <a:stretch>
              <a:fillRect/>
            </a:stretch>
          </a:blipFill>
        </p:spPr>
        <p:txBody>
          <a:bodyPr wrap="square" lIns="0" tIns="0" rIns="0" bIns="0" rtlCol="0"/>
          <a:lstStyle/>
          <a:p>
            <a:endParaRPr sz="1634"/>
          </a:p>
        </p:txBody>
      </p:sp>
      <p:sp>
        <p:nvSpPr>
          <p:cNvPr id="27" name="object 14">
            <a:extLst>
              <a:ext uri="{FF2B5EF4-FFF2-40B4-BE49-F238E27FC236}">
                <a16:creationId xmlns:a16="http://schemas.microsoft.com/office/drawing/2014/main" id="{B244702F-AB6D-802E-466C-A51103BCF6E6}"/>
              </a:ext>
            </a:extLst>
          </p:cNvPr>
          <p:cNvSpPr/>
          <p:nvPr/>
        </p:nvSpPr>
        <p:spPr>
          <a:xfrm>
            <a:off x="6427771" y="1951203"/>
            <a:ext cx="2229714" cy="1814776"/>
          </a:xfrm>
          <a:custGeom>
            <a:avLst/>
            <a:gdLst/>
            <a:ahLst/>
            <a:cxnLst/>
            <a:rect l="l" t="t" r="r" b="b"/>
            <a:pathLst>
              <a:path w="2456815" h="1999614">
                <a:moveTo>
                  <a:pt x="0" y="0"/>
                </a:moveTo>
                <a:lnTo>
                  <a:pt x="0" y="1999487"/>
                </a:lnTo>
                <a:lnTo>
                  <a:pt x="2456687" y="1999487"/>
                </a:lnTo>
                <a:lnTo>
                  <a:pt x="2456687" y="0"/>
                </a:lnTo>
                <a:lnTo>
                  <a:pt x="0" y="0"/>
                </a:lnTo>
                <a:close/>
              </a:path>
            </a:pathLst>
          </a:custGeom>
          <a:ln w="19049">
            <a:solidFill>
              <a:srgbClr val="000000"/>
            </a:solidFill>
          </a:ln>
        </p:spPr>
        <p:txBody>
          <a:bodyPr wrap="square" lIns="0" tIns="0" rIns="0" bIns="0" rtlCol="0"/>
          <a:lstStyle/>
          <a:p>
            <a:endParaRPr sz="1634"/>
          </a:p>
        </p:txBody>
      </p:sp>
      <p:sp>
        <p:nvSpPr>
          <p:cNvPr id="28" name="object 15">
            <a:extLst>
              <a:ext uri="{FF2B5EF4-FFF2-40B4-BE49-F238E27FC236}">
                <a16:creationId xmlns:a16="http://schemas.microsoft.com/office/drawing/2014/main" id="{180EBA69-3A1A-2E94-E1CA-CB02E3B8E7F4}"/>
              </a:ext>
            </a:extLst>
          </p:cNvPr>
          <p:cNvSpPr txBox="1"/>
          <p:nvPr/>
        </p:nvSpPr>
        <p:spPr>
          <a:xfrm>
            <a:off x="6485416" y="5468496"/>
            <a:ext cx="1161826" cy="167610"/>
          </a:xfrm>
          <a:prstGeom prst="rect">
            <a:avLst/>
          </a:prstGeom>
        </p:spPr>
        <p:txBody>
          <a:bodyPr vert="horz" wrap="square" lIns="0" tIns="0" rIns="0" bIns="0" rtlCol="0">
            <a:spAutoFit/>
          </a:bodyPr>
          <a:lstStyle/>
          <a:p>
            <a:pPr marL="11527"/>
            <a:r>
              <a:rPr sz="1089" spc="-5" dirty="0">
                <a:latin typeface="Arial"/>
                <a:cs typeface="Arial"/>
              </a:rPr>
              <a:t>(Idércio, ITAMBÉ</a:t>
            </a:r>
            <a:r>
              <a:rPr sz="1089" spc="-41" dirty="0">
                <a:latin typeface="Arial"/>
                <a:cs typeface="Arial"/>
              </a:rPr>
              <a:t> </a:t>
            </a:r>
            <a:r>
              <a:rPr sz="1089" dirty="0">
                <a:latin typeface="Arial"/>
                <a:cs typeface="Arial"/>
              </a:rPr>
              <a:t>)</a:t>
            </a:r>
          </a:p>
        </p:txBody>
      </p:sp>
    </p:spTree>
    <p:extLst>
      <p:ext uri="{BB962C8B-B14F-4D97-AF65-F5344CB8AC3E}">
        <p14:creationId xmlns:p14="http://schemas.microsoft.com/office/powerpoint/2010/main" val="3998326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17" name="Título 13"/>
          <p:cNvSpPr txBox="1">
            <a:spLocks/>
          </p:cNvSpPr>
          <p:nvPr/>
        </p:nvSpPr>
        <p:spPr>
          <a:xfrm>
            <a:off x="5279472" y="609600"/>
            <a:ext cx="5844759" cy="9704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31668">
              <a:lnSpc>
                <a:spcPct val="90000"/>
              </a:lnSpc>
              <a:spcAft>
                <a:spcPts val="600"/>
              </a:spcAft>
            </a:pPr>
            <a:r>
              <a:rPr lang="en-US" sz="3100" b="1" spc="-5" dirty="0" err="1">
                <a:cs typeface="Arial"/>
              </a:rPr>
              <a:t>Produção</a:t>
            </a:r>
            <a:r>
              <a:rPr lang="en-US" sz="3100" b="1" spc="-5" dirty="0">
                <a:cs typeface="Arial"/>
              </a:rPr>
              <a:t> do </a:t>
            </a:r>
            <a:r>
              <a:rPr lang="en-US" sz="3100" b="1" spc="-5" dirty="0" err="1">
                <a:cs typeface="Arial"/>
              </a:rPr>
              <a:t>Concreto</a:t>
            </a:r>
            <a:r>
              <a:rPr lang="en-US" sz="3100" b="1" spc="-5" dirty="0">
                <a:cs typeface="Arial"/>
              </a:rPr>
              <a:t>: </a:t>
            </a:r>
            <a:r>
              <a:rPr lang="en-US" sz="3100" b="1" spc="-5" dirty="0" err="1">
                <a:cs typeface="Arial"/>
              </a:rPr>
              <a:t>Usinado</a:t>
            </a:r>
            <a:endParaRPr lang="en-US" sz="3100" dirty="0"/>
          </a:p>
        </p:txBody>
      </p:sp>
      <p:pic>
        <p:nvPicPr>
          <p:cNvPr id="31" name="Picture 30">
            <a:extLst>
              <a:ext uri="{FF2B5EF4-FFF2-40B4-BE49-F238E27FC236}">
                <a16:creationId xmlns:a16="http://schemas.microsoft.com/office/drawing/2014/main" id="{B05F6D02-C4FF-4897-89E1-432698EBCB6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10650" y="1"/>
            <a:ext cx="4966697" cy="6858000"/>
          </a:xfrm>
          <a:prstGeom prst="rect">
            <a:avLst/>
          </a:prstGeom>
        </p:spPr>
      </p:pic>
      <p:pic>
        <p:nvPicPr>
          <p:cNvPr id="28" name="Graphic 27" descr="Cement truck">
            <a:extLst>
              <a:ext uri="{FF2B5EF4-FFF2-40B4-BE49-F238E27FC236}">
                <a16:creationId xmlns:a16="http://schemas.microsoft.com/office/drawing/2014/main" id="{A76EDBF6-D062-6958-6C0F-0D92BD309EE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2815" y="408876"/>
            <a:ext cx="4003193" cy="4003193"/>
          </a:xfrm>
          <a:prstGeom prst="rect">
            <a:avLst/>
          </a:prstGeom>
        </p:spPr>
      </p:pic>
      <p:sp>
        <p:nvSpPr>
          <p:cNvPr id="16" name="object 16"/>
          <p:cNvSpPr txBox="1"/>
          <p:nvPr/>
        </p:nvSpPr>
        <p:spPr>
          <a:xfrm>
            <a:off x="5279472" y="1828801"/>
            <a:ext cx="6386502" cy="2713702"/>
          </a:xfrm>
          <a:prstGeom prst="rect">
            <a:avLst/>
          </a:prstGeom>
        </p:spPr>
        <p:txBody>
          <a:bodyPr vert="horz" lIns="91440" tIns="45720" rIns="91440" bIns="45720" rtlCol="0" anchor="ctr">
            <a:normAutofit/>
          </a:bodyPr>
          <a:lstStyle/>
          <a:p>
            <a:pPr marL="297276" indent="-285750" algn="just" defTabSz="457200">
              <a:spcBef>
                <a:spcPct val="20000"/>
              </a:spcBef>
              <a:spcAft>
                <a:spcPts val="600"/>
              </a:spcAft>
              <a:buClr>
                <a:schemeClr val="tx2"/>
              </a:buClr>
              <a:buSzPct val="70000"/>
              <a:buFont typeface="Arial" panose="020B0604020202020204" pitchFamily="34" charset="0"/>
              <a:buChar char="•"/>
              <a:tabLst>
                <a:tab pos="138895" algn="l"/>
              </a:tabLst>
            </a:pPr>
            <a:r>
              <a:rPr lang="pt-BR"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Faz a mistura durante o transporte - sem problemas de  segregação</a:t>
            </a:r>
          </a:p>
          <a:p>
            <a:pPr marL="297276" indent="-285750" algn="just" defTabSz="457200">
              <a:spcBef>
                <a:spcPct val="20000"/>
              </a:spcBef>
              <a:spcAft>
                <a:spcPts val="600"/>
              </a:spcAft>
              <a:buClr>
                <a:schemeClr val="tx2"/>
              </a:buClr>
              <a:buSzPct val="70000"/>
              <a:buFont typeface="Arial" panose="020B0604020202020204" pitchFamily="34" charset="0"/>
              <a:buChar char="•"/>
              <a:tabLst>
                <a:tab pos="138895" algn="l"/>
              </a:tabLst>
            </a:pPr>
            <a:r>
              <a:rPr lang="pt-BR"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Manômetro instalado na  betoneira, indica a pressão  no interior do balão  possibilitando assim a  identificação (aproximada) do  abatimento do concreto.</a:t>
            </a:r>
          </a:p>
          <a:p>
            <a:pPr marL="11526" algn="just" defTabSz="457200">
              <a:spcBef>
                <a:spcPct val="20000"/>
              </a:spcBef>
              <a:spcAft>
                <a:spcPts val="600"/>
              </a:spcAft>
              <a:buClr>
                <a:schemeClr val="tx2"/>
              </a:buClr>
              <a:buSzPct val="70000"/>
              <a:tabLst>
                <a:tab pos="138895" algn="l"/>
              </a:tabLst>
            </a:pPr>
            <a:endParaRPr lang="pt-BR"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endParaRPr>
          </a:p>
          <a:p>
            <a:pPr marL="11526" algn="just" defTabSz="457200">
              <a:spcBef>
                <a:spcPct val="20000"/>
              </a:spcBef>
              <a:spcAft>
                <a:spcPts val="600"/>
              </a:spcAft>
              <a:buClr>
                <a:schemeClr val="tx2"/>
              </a:buClr>
              <a:buSzPct val="70000"/>
              <a:tabLst>
                <a:tab pos="138895" algn="l"/>
              </a:tabLst>
            </a:pPr>
            <a:endPar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endParaRPr>
          </a:p>
        </p:txBody>
      </p:sp>
      <p:graphicFrame>
        <p:nvGraphicFramePr>
          <p:cNvPr id="32" name="object 10"/>
          <p:cNvGraphicFramePr>
            <a:graphicFrameLocks noGrp="1"/>
          </p:cNvGraphicFramePr>
          <p:nvPr>
            <p:extLst>
              <p:ext uri="{D42A27DB-BD31-4B8C-83A1-F6EECF244321}">
                <p14:modId xmlns:p14="http://schemas.microsoft.com/office/powerpoint/2010/main" val="383591468"/>
              </p:ext>
            </p:extLst>
          </p:nvPr>
        </p:nvGraphicFramePr>
        <p:xfrm>
          <a:off x="7975934" y="4542502"/>
          <a:ext cx="3949949" cy="1870588"/>
        </p:xfrm>
        <a:graphic>
          <a:graphicData uri="http://schemas.openxmlformats.org/drawingml/2006/table">
            <a:tbl>
              <a:tblPr firstRow="1" bandRow="1">
                <a:tableStyleId>{3C2FFA5D-87B4-456A-9821-1D502468CF0F}</a:tableStyleId>
              </a:tblPr>
              <a:tblGrid>
                <a:gridCol w="765147">
                  <a:extLst>
                    <a:ext uri="{9D8B030D-6E8A-4147-A177-3AD203B41FA5}">
                      <a16:colId xmlns:a16="http://schemas.microsoft.com/office/drawing/2014/main" val="20000"/>
                    </a:ext>
                  </a:extLst>
                </a:gridCol>
                <a:gridCol w="378919">
                  <a:extLst>
                    <a:ext uri="{9D8B030D-6E8A-4147-A177-3AD203B41FA5}">
                      <a16:colId xmlns:a16="http://schemas.microsoft.com/office/drawing/2014/main" val="20001"/>
                    </a:ext>
                  </a:extLst>
                </a:gridCol>
                <a:gridCol w="366393">
                  <a:extLst>
                    <a:ext uri="{9D8B030D-6E8A-4147-A177-3AD203B41FA5}">
                      <a16:colId xmlns:a16="http://schemas.microsoft.com/office/drawing/2014/main" val="20002"/>
                    </a:ext>
                  </a:extLst>
                </a:gridCol>
                <a:gridCol w="411279">
                  <a:extLst>
                    <a:ext uri="{9D8B030D-6E8A-4147-A177-3AD203B41FA5}">
                      <a16:colId xmlns:a16="http://schemas.microsoft.com/office/drawing/2014/main" val="20003"/>
                    </a:ext>
                  </a:extLst>
                </a:gridCol>
                <a:gridCol w="420674">
                  <a:extLst>
                    <a:ext uri="{9D8B030D-6E8A-4147-A177-3AD203B41FA5}">
                      <a16:colId xmlns:a16="http://schemas.microsoft.com/office/drawing/2014/main" val="20004"/>
                    </a:ext>
                  </a:extLst>
                </a:gridCol>
                <a:gridCol w="399796">
                  <a:extLst>
                    <a:ext uri="{9D8B030D-6E8A-4147-A177-3AD203B41FA5}">
                      <a16:colId xmlns:a16="http://schemas.microsoft.com/office/drawing/2014/main" val="20005"/>
                    </a:ext>
                  </a:extLst>
                </a:gridCol>
                <a:gridCol w="420674">
                  <a:extLst>
                    <a:ext uri="{9D8B030D-6E8A-4147-A177-3AD203B41FA5}">
                      <a16:colId xmlns:a16="http://schemas.microsoft.com/office/drawing/2014/main" val="20006"/>
                    </a:ext>
                  </a:extLst>
                </a:gridCol>
                <a:gridCol w="420674">
                  <a:extLst>
                    <a:ext uri="{9D8B030D-6E8A-4147-A177-3AD203B41FA5}">
                      <a16:colId xmlns:a16="http://schemas.microsoft.com/office/drawing/2014/main" val="20007"/>
                    </a:ext>
                  </a:extLst>
                </a:gridCol>
                <a:gridCol w="366393">
                  <a:extLst>
                    <a:ext uri="{9D8B030D-6E8A-4147-A177-3AD203B41FA5}">
                      <a16:colId xmlns:a16="http://schemas.microsoft.com/office/drawing/2014/main" val="20008"/>
                    </a:ext>
                  </a:extLst>
                </a:gridCol>
              </a:tblGrid>
              <a:tr h="263052">
                <a:tc>
                  <a:txBody>
                    <a:bodyPr/>
                    <a:lstStyle/>
                    <a:p>
                      <a:endParaRPr sz="1700" dirty="0">
                        <a:latin typeface="Arial"/>
                        <a:cs typeface="Arial"/>
                      </a:endParaRPr>
                    </a:p>
                  </a:txBody>
                  <a:tcPr marL="0" marR="0" marT="0" marB="0"/>
                </a:tc>
                <a:tc gridSpan="8">
                  <a:txBody>
                    <a:bodyPr/>
                    <a:lstStyle/>
                    <a:p>
                      <a:pPr marL="1191260">
                        <a:lnSpc>
                          <a:spcPct val="100000"/>
                        </a:lnSpc>
                        <a:spcBef>
                          <a:spcPts val="280"/>
                        </a:spcBef>
                      </a:pPr>
                      <a:r>
                        <a:rPr sz="1100" spc="-5" dirty="0"/>
                        <a:t>Pressão no</a:t>
                      </a:r>
                      <a:r>
                        <a:rPr sz="1100" spc="-50" dirty="0"/>
                        <a:t> </a:t>
                      </a:r>
                      <a:r>
                        <a:rPr sz="1100" spc="-5" dirty="0"/>
                        <a:t>manômetro</a:t>
                      </a:r>
                      <a:endParaRPr sz="1100" dirty="0">
                        <a:latin typeface="Arial"/>
                        <a:cs typeface="Arial"/>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29648">
                <a:tc rowSpan="2">
                  <a:txBody>
                    <a:bodyPr/>
                    <a:lstStyle/>
                    <a:p>
                      <a:pPr marL="186690">
                        <a:lnSpc>
                          <a:spcPct val="100000"/>
                        </a:lnSpc>
                        <a:spcBef>
                          <a:spcPts val="280"/>
                        </a:spcBef>
                      </a:pPr>
                      <a:r>
                        <a:rPr sz="1100" spc="-5" dirty="0"/>
                        <a:t>Volume</a:t>
                      </a:r>
                      <a:endParaRPr sz="1100">
                        <a:latin typeface="Arial"/>
                        <a:cs typeface="Arial"/>
                      </a:endParaRPr>
                    </a:p>
                  </a:txBody>
                  <a:tcPr marL="0" marR="0" marT="0" marB="0"/>
                </a:tc>
                <a:tc gridSpan="8">
                  <a:txBody>
                    <a:bodyPr/>
                    <a:lstStyle/>
                    <a:p>
                      <a:pPr marL="958215">
                        <a:lnSpc>
                          <a:spcPct val="100000"/>
                        </a:lnSpc>
                        <a:spcBef>
                          <a:spcPts val="280"/>
                        </a:spcBef>
                      </a:pPr>
                      <a:r>
                        <a:rPr sz="1100" spc="-5" dirty="0"/>
                        <a:t>Slump Test (abatimento</a:t>
                      </a:r>
                      <a:r>
                        <a:rPr sz="1100" dirty="0"/>
                        <a:t> </a:t>
                      </a:r>
                      <a:r>
                        <a:rPr sz="1100" spc="-5" dirty="0"/>
                        <a:t>cm)</a:t>
                      </a:r>
                      <a:endParaRPr sz="1100">
                        <a:latin typeface="Arial"/>
                        <a:cs typeface="Arial"/>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229648">
                <a:tc vMerge="1">
                  <a:txBody>
                    <a:bodyPr/>
                    <a:lstStyle/>
                    <a:p>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FFFF00"/>
                    </a:solidFill>
                  </a:tcPr>
                </a:tc>
                <a:tc>
                  <a:txBody>
                    <a:bodyPr/>
                    <a:lstStyle/>
                    <a:p>
                      <a:pPr marL="1270" algn="ctr">
                        <a:lnSpc>
                          <a:spcPct val="100000"/>
                        </a:lnSpc>
                        <a:spcBef>
                          <a:spcPts val="280"/>
                        </a:spcBef>
                      </a:pPr>
                      <a:r>
                        <a:rPr sz="1100" dirty="0"/>
                        <a:t>6</a:t>
                      </a:r>
                      <a:endParaRPr sz="1100">
                        <a:latin typeface="Arial"/>
                        <a:cs typeface="Arial"/>
                      </a:endParaRPr>
                    </a:p>
                  </a:txBody>
                  <a:tcPr marL="0" marR="0" marT="0" marB="0"/>
                </a:tc>
                <a:tc>
                  <a:txBody>
                    <a:bodyPr/>
                    <a:lstStyle/>
                    <a:p>
                      <a:pPr algn="ctr">
                        <a:lnSpc>
                          <a:spcPct val="100000"/>
                        </a:lnSpc>
                        <a:spcBef>
                          <a:spcPts val="280"/>
                        </a:spcBef>
                      </a:pPr>
                      <a:r>
                        <a:rPr sz="1100" dirty="0"/>
                        <a:t>8</a:t>
                      </a:r>
                      <a:endParaRPr sz="1100">
                        <a:latin typeface="Arial"/>
                        <a:cs typeface="Arial"/>
                      </a:endParaRPr>
                    </a:p>
                  </a:txBody>
                  <a:tcPr marL="0" marR="0" marT="0" marB="0"/>
                </a:tc>
                <a:tc>
                  <a:txBody>
                    <a:bodyPr/>
                    <a:lstStyle/>
                    <a:p>
                      <a:pPr algn="ctr">
                        <a:lnSpc>
                          <a:spcPct val="100000"/>
                        </a:lnSpc>
                        <a:spcBef>
                          <a:spcPts val="280"/>
                        </a:spcBef>
                      </a:pPr>
                      <a:r>
                        <a:rPr sz="1100" spc="-5" dirty="0"/>
                        <a:t>10</a:t>
                      </a:r>
                      <a:endParaRPr sz="1100">
                        <a:latin typeface="Arial"/>
                        <a:cs typeface="Arial"/>
                      </a:endParaRPr>
                    </a:p>
                  </a:txBody>
                  <a:tcPr marL="0" marR="0" marT="0" marB="0"/>
                </a:tc>
                <a:tc>
                  <a:txBody>
                    <a:bodyPr/>
                    <a:lstStyle/>
                    <a:p>
                      <a:pPr algn="ctr">
                        <a:lnSpc>
                          <a:spcPct val="100000"/>
                        </a:lnSpc>
                        <a:spcBef>
                          <a:spcPts val="280"/>
                        </a:spcBef>
                      </a:pPr>
                      <a:r>
                        <a:rPr sz="1100" spc="-5" dirty="0"/>
                        <a:t>12</a:t>
                      </a:r>
                      <a:endParaRPr sz="1100">
                        <a:latin typeface="Arial"/>
                        <a:cs typeface="Arial"/>
                      </a:endParaRPr>
                    </a:p>
                  </a:txBody>
                  <a:tcPr marL="0" marR="0" marT="0" marB="0"/>
                </a:tc>
                <a:tc>
                  <a:txBody>
                    <a:bodyPr/>
                    <a:lstStyle/>
                    <a:p>
                      <a:pPr algn="ctr">
                        <a:lnSpc>
                          <a:spcPct val="100000"/>
                        </a:lnSpc>
                        <a:spcBef>
                          <a:spcPts val="280"/>
                        </a:spcBef>
                      </a:pPr>
                      <a:r>
                        <a:rPr sz="1100" spc="-5" dirty="0"/>
                        <a:t>14</a:t>
                      </a:r>
                      <a:endParaRPr sz="1100">
                        <a:latin typeface="Arial"/>
                        <a:cs typeface="Arial"/>
                      </a:endParaRPr>
                    </a:p>
                  </a:txBody>
                  <a:tcPr marL="0" marR="0" marT="0" marB="0"/>
                </a:tc>
                <a:tc>
                  <a:txBody>
                    <a:bodyPr/>
                    <a:lstStyle/>
                    <a:p>
                      <a:pPr marL="1270" algn="ctr">
                        <a:lnSpc>
                          <a:spcPct val="100000"/>
                        </a:lnSpc>
                        <a:spcBef>
                          <a:spcPts val="280"/>
                        </a:spcBef>
                      </a:pPr>
                      <a:r>
                        <a:rPr sz="1100" spc="-5" dirty="0"/>
                        <a:t>16</a:t>
                      </a:r>
                      <a:endParaRPr sz="1100">
                        <a:latin typeface="Arial"/>
                        <a:cs typeface="Arial"/>
                      </a:endParaRPr>
                    </a:p>
                  </a:txBody>
                  <a:tcPr marL="0" marR="0" marT="0" marB="0"/>
                </a:tc>
                <a:tc>
                  <a:txBody>
                    <a:bodyPr/>
                    <a:lstStyle/>
                    <a:p>
                      <a:pPr marL="1270" algn="ctr">
                        <a:lnSpc>
                          <a:spcPct val="100000"/>
                        </a:lnSpc>
                        <a:spcBef>
                          <a:spcPts val="280"/>
                        </a:spcBef>
                      </a:pPr>
                      <a:r>
                        <a:rPr sz="1100" spc="-5" dirty="0"/>
                        <a:t>18</a:t>
                      </a:r>
                      <a:endParaRPr sz="1100">
                        <a:latin typeface="Arial"/>
                        <a:cs typeface="Arial"/>
                      </a:endParaRPr>
                    </a:p>
                  </a:txBody>
                  <a:tcPr marL="0" marR="0" marT="0" marB="0"/>
                </a:tc>
                <a:tc>
                  <a:txBody>
                    <a:bodyPr/>
                    <a:lstStyle/>
                    <a:p>
                      <a:pPr marL="1270" algn="ctr">
                        <a:lnSpc>
                          <a:spcPct val="100000"/>
                        </a:lnSpc>
                        <a:spcBef>
                          <a:spcPts val="280"/>
                        </a:spcBef>
                      </a:pPr>
                      <a:r>
                        <a:rPr sz="1100" spc="-5" dirty="0"/>
                        <a:t>20</a:t>
                      </a:r>
                      <a:endParaRPr sz="1100">
                        <a:latin typeface="Arial"/>
                        <a:cs typeface="Arial"/>
                      </a:endParaRPr>
                    </a:p>
                  </a:txBody>
                  <a:tcPr marL="0" marR="0" marT="0" marB="0"/>
                </a:tc>
                <a:extLst>
                  <a:ext uri="{0D108BD9-81ED-4DB2-BD59-A6C34878D82A}">
                    <a16:rowId xmlns:a16="http://schemas.microsoft.com/office/drawing/2014/main" val="10002"/>
                  </a:ext>
                </a:extLst>
              </a:tr>
              <a:tr h="230692">
                <a:tc>
                  <a:txBody>
                    <a:bodyPr/>
                    <a:lstStyle/>
                    <a:p>
                      <a:pPr marL="1270" algn="ctr">
                        <a:lnSpc>
                          <a:spcPct val="100000"/>
                        </a:lnSpc>
                        <a:spcBef>
                          <a:spcPts val="280"/>
                        </a:spcBef>
                      </a:pPr>
                      <a:r>
                        <a:rPr sz="1100" spc="-5" dirty="0"/>
                        <a:t>4</a:t>
                      </a:r>
                      <a:r>
                        <a:rPr sz="1100" spc="-100" dirty="0"/>
                        <a:t> </a:t>
                      </a:r>
                      <a:r>
                        <a:rPr sz="1100" spc="-5" dirty="0"/>
                        <a:t>m</a:t>
                      </a:r>
                      <a:r>
                        <a:rPr sz="1100" spc="-7" baseline="25252" dirty="0"/>
                        <a:t>3</a:t>
                      </a:r>
                      <a:endParaRPr sz="1100" baseline="25252">
                        <a:latin typeface="Arial"/>
                        <a:cs typeface="Arial"/>
                      </a:endParaRPr>
                    </a:p>
                  </a:txBody>
                  <a:tcPr marL="0" marR="0" marT="0" marB="0"/>
                </a:tc>
                <a:tc>
                  <a:txBody>
                    <a:bodyPr/>
                    <a:lstStyle/>
                    <a:p>
                      <a:pPr marL="1270" algn="ctr">
                        <a:lnSpc>
                          <a:spcPct val="100000"/>
                        </a:lnSpc>
                        <a:spcBef>
                          <a:spcPts val="280"/>
                        </a:spcBef>
                      </a:pPr>
                      <a:r>
                        <a:rPr sz="1100" spc="-5" dirty="0"/>
                        <a:t>205</a:t>
                      </a:r>
                      <a:endParaRPr sz="1100">
                        <a:latin typeface="Arial"/>
                        <a:cs typeface="Arial"/>
                      </a:endParaRPr>
                    </a:p>
                  </a:txBody>
                  <a:tcPr marL="0" marR="0" marT="0" marB="0"/>
                </a:tc>
                <a:tc>
                  <a:txBody>
                    <a:bodyPr/>
                    <a:lstStyle/>
                    <a:p>
                      <a:pPr algn="ctr">
                        <a:lnSpc>
                          <a:spcPct val="100000"/>
                        </a:lnSpc>
                        <a:spcBef>
                          <a:spcPts val="280"/>
                        </a:spcBef>
                      </a:pPr>
                      <a:r>
                        <a:rPr sz="1100" spc="-5" dirty="0"/>
                        <a:t>170</a:t>
                      </a:r>
                      <a:endParaRPr sz="1100">
                        <a:latin typeface="Arial"/>
                        <a:cs typeface="Arial"/>
                      </a:endParaRPr>
                    </a:p>
                  </a:txBody>
                  <a:tcPr marL="0" marR="0" marT="0" marB="0"/>
                </a:tc>
                <a:tc>
                  <a:txBody>
                    <a:bodyPr/>
                    <a:lstStyle/>
                    <a:p>
                      <a:pPr algn="ctr">
                        <a:lnSpc>
                          <a:spcPct val="100000"/>
                        </a:lnSpc>
                        <a:spcBef>
                          <a:spcPts val="280"/>
                        </a:spcBef>
                      </a:pPr>
                      <a:r>
                        <a:rPr sz="1100" spc="-5" dirty="0"/>
                        <a:t>150</a:t>
                      </a:r>
                      <a:endParaRPr sz="1100">
                        <a:latin typeface="Arial"/>
                        <a:cs typeface="Arial"/>
                      </a:endParaRPr>
                    </a:p>
                  </a:txBody>
                  <a:tcPr marL="0" marR="0" marT="0" marB="0"/>
                </a:tc>
                <a:tc>
                  <a:txBody>
                    <a:bodyPr/>
                    <a:lstStyle/>
                    <a:p>
                      <a:pPr algn="ctr">
                        <a:lnSpc>
                          <a:spcPct val="100000"/>
                        </a:lnSpc>
                        <a:spcBef>
                          <a:spcPts val="280"/>
                        </a:spcBef>
                      </a:pPr>
                      <a:r>
                        <a:rPr sz="1100" spc="-5" dirty="0"/>
                        <a:t>130</a:t>
                      </a:r>
                      <a:endParaRPr sz="1100">
                        <a:latin typeface="Arial"/>
                        <a:cs typeface="Arial"/>
                      </a:endParaRPr>
                    </a:p>
                  </a:txBody>
                  <a:tcPr marL="0" marR="0" marT="0" marB="0"/>
                </a:tc>
                <a:tc>
                  <a:txBody>
                    <a:bodyPr/>
                    <a:lstStyle/>
                    <a:p>
                      <a:pPr algn="ctr">
                        <a:lnSpc>
                          <a:spcPct val="100000"/>
                        </a:lnSpc>
                        <a:spcBef>
                          <a:spcPts val="280"/>
                        </a:spcBef>
                      </a:pPr>
                      <a:r>
                        <a:rPr sz="1100" spc="-5" dirty="0"/>
                        <a:t>120</a:t>
                      </a:r>
                      <a:endParaRPr sz="1100">
                        <a:latin typeface="Arial"/>
                        <a:cs typeface="Arial"/>
                      </a:endParaRPr>
                    </a:p>
                  </a:txBody>
                  <a:tcPr marL="0" marR="0" marT="0" marB="0"/>
                </a:tc>
                <a:tc>
                  <a:txBody>
                    <a:bodyPr/>
                    <a:lstStyle/>
                    <a:p>
                      <a:pPr marL="1270" algn="ctr">
                        <a:lnSpc>
                          <a:spcPct val="100000"/>
                        </a:lnSpc>
                        <a:spcBef>
                          <a:spcPts val="280"/>
                        </a:spcBef>
                      </a:pPr>
                      <a:r>
                        <a:rPr sz="1100" spc="-5" dirty="0"/>
                        <a:t>110</a:t>
                      </a:r>
                      <a:endParaRPr sz="1100">
                        <a:latin typeface="Arial"/>
                        <a:cs typeface="Arial"/>
                      </a:endParaRPr>
                    </a:p>
                  </a:txBody>
                  <a:tcPr marL="0" marR="0" marT="0" marB="0"/>
                </a:tc>
                <a:tc>
                  <a:txBody>
                    <a:bodyPr/>
                    <a:lstStyle/>
                    <a:p>
                      <a:pPr marL="1270" algn="ctr">
                        <a:lnSpc>
                          <a:spcPct val="100000"/>
                        </a:lnSpc>
                        <a:spcBef>
                          <a:spcPts val="280"/>
                        </a:spcBef>
                      </a:pPr>
                      <a:r>
                        <a:rPr sz="1100" spc="-5" dirty="0"/>
                        <a:t>100</a:t>
                      </a:r>
                      <a:endParaRPr sz="1100">
                        <a:latin typeface="Arial"/>
                        <a:cs typeface="Arial"/>
                      </a:endParaRPr>
                    </a:p>
                  </a:txBody>
                  <a:tcPr marL="0" marR="0" marT="0" marB="0"/>
                </a:tc>
                <a:tc>
                  <a:txBody>
                    <a:bodyPr/>
                    <a:lstStyle/>
                    <a:p>
                      <a:pPr marL="1270" algn="ctr">
                        <a:lnSpc>
                          <a:spcPct val="100000"/>
                        </a:lnSpc>
                        <a:spcBef>
                          <a:spcPts val="280"/>
                        </a:spcBef>
                      </a:pPr>
                      <a:r>
                        <a:rPr sz="1100" spc="-5" dirty="0"/>
                        <a:t>95</a:t>
                      </a:r>
                      <a:endParaRPr sz="1100" dirty="0">
                        <a:latin typeface="Arial"/>
                        <a:cs typeface="Arial"/>
                      </a:endParaRPr>
                    </a:p>
                  </a:txBody>
                  <a:tcPr marL="0" marR="0" marT="0" marB="0"/>
                </a:tc>
                <a:extLst>
                  <a:ext uri="{0D108BD9-81ED-4DB2-BD59-A6C34878D82A}">
                    <a16:rowId xmlns:a16="http://schemas.microsoft.com/office/drawing/2014/main" val="10003"/>
                  </a:ext>
                </a:extLst>
              </a:tr>
              <a:tr h="229648">
                <a:tc>
                  <a:txBody>
                    <a:bodyPr/>
                    <a:lstStyle/>
                    <a:p>
                      <a:pPr marL="1270" algn="ctr">
                        <a:lnSpc>
                          <a:spcPct val="100000"/>
                        </a:lnSpc>
                        <a:spcBef>
                          <a:spcPts val="270"/>
                        </a:spcBef>
                      </a:pPr>
                      <a:r>
                        <a:rPr sz="1100" spc="-5" dirty="0"/>
                        <a:t>5</a:t>
                      </a:r>
                      <a:r>
                        <a:rPr sz="1100" spc="-100" dirty="0"/>
                        <a:t> </a:t>
                      </a:r>
                      <a:r>
                        <a:rPr sz="1100" spc="-5" dirty="0"/>
                        <a:t>m</a:t>
                      </a:r>
                      <a:r>
                        <a:rPr sz="1100" spc="-7" baseline="25252" dirty="0"/>
                        <a:t>3</a:t>
                      </a:r>
                      <a:endParaRPr sz="1100" baseline="25252">
                        <a:latin typeface="Arial"/>
                        <a:cs typeface="Arial"/>
                      </a:endParaRPr>
                    </a:p>
                  </a:txBody>
                  <a:tcPr marL="0" marR="0" marT="0" marB="0"/>
                </a:tc>
                <a:tc>
                  <a:txBody>
                    <a:bodyPr/>
                    <a:lstStyle/>
                    <a:p>
                      <a:pPr marL="1270" algn="ctr">
                        <a:lnSpc>
                          <a:spcPct val="100000"/>
                        </a:lnSpc>
                        <a:spcBef>
                          <a:spcPts val="270"/>
                        </a:spcBef>
                      </a:pPr>
                      <a:r>
                        <a:rPr sz="1100" spc="-5" dirty="0"/>
                        <a:t>210</a:t>
                      </a:r>
                      <a:endParaRPr sz="1100">
                        <a:latin typeface="Arial"/>
                        <a:cs typeface="Arial"/>
                      </a:endParaRPr>
                    </a:p>
                  </a:txBody>
                  <a:tcPr marL="0" marR="0" marT="0" marB="0"/>
                </a:tc>
                <a:tc>
                  <a:txBody>
                    <a:bodyPr/>
                    <a:lstStyle/>
                    <a:p>
                      <a:pPr algn="ctr">
                        <a:lnSpc>
                          <a:spcPct val="100000"/>
                        </a:lnSpc>
                        <a:spcBef>
                          <a:spcPts val="270"/>
                        </a:spcBef>
                      </a:pPr>
                      <a:r>
                        <a:rPr sz="1100" spc="-5" dirty="0"/>
                        <a:t>175</a:t>
                      </a:r>
                      <a:endParaRPr sz="1100">
                        <a:latin typeface="Arial"/>
                        <a:cs typeface="Arial"/>
                      </a:endParaRPr>
                    </a:p>
                  </a:txBody>
                  <a:tcPr marL="0" marR="0" marT="0" marB="0"/>
                </a:tc>
                <a:tc>
                  <a:txBody>
                    <a:bodyPr/>
                    <a:lstStyle/>
                    <a:p>
                      <a:pPr algn="ctr">
                        <a:lnSpc>
                          <a:spcPct val="100000"/>
                        </a:lnSpc>
                        <a:spcBef>
                          <a:spcPts val="270"/>
                        </a:spcBef>
                      </a:pPr>
                      <a:r>
                        <a:rPr sz="1100" spc="-5" dirty="0"/>
                        <a:t>155</a:t>
                      </a:r>
                      <a:endParaRPr sz="1100">
                        <a:latin typeface="Arial"/>
                        <a:cs typeface="Arial"/>
                      </a:endParaRPr>
                    </a:p>
                  </a:txBody>
                  <a:tcPr marL="0" marR="0" marT="0" marB="0"/>
                </a:tc>
                <a:tc>
                  <a:txBody>
                    <a:bodyPr/>
                    <a:lstStyle/>
                    <a:p>
                      <a:pPr algn="ctr">
                        <a:lnSpc>
                          <a:spcPct val="100000"/>
                        </a:lnSpc>
                        <a:spcBef>
                          <a:spcPts val="270"/>
                        </a:spcBef>
                      </a:pPr>
                      <a:r>
                        <a:rPr sz="1100" spc="-5" dirty="0"/>
                        <a:t>135</a:t>
                      </a:r>
                      <a:endParaRPr sz="1100">
                        <a:latin typeface="Arial"/>
                        <a:cs typeface="Arial"/>
                      </a:endParaRPr>
                    </a:p>
                  </a:txBody>
                  <a:tcPr marL="0" marR="0" marT="0" marB="0"/>
                </a:tc>
                <a:tc>
                  <a:txBody>
                    <a:bodyPr/>
                    <a:lstStyle/>
                    <a:p>
                      <a:pPr algn="ctr">
                        <a:lnSpc>
                          <a:spcPct val="100000"/>
                        </a:lnSpc>
                        <a:spcBef>
                          <a:spcPts val="270"/>
                        </a:spcBef>
                      </a:pPr>
                      <a:r>
                        <a:rPr sz="1100" spc="-5" dirty="0"/>
                        <a:t>125</a:t>
                      </a:r>
                      <a:endParaRPr sz="1100">
                        <a:latin typeface="Arial"/>
                        <a:cs typeface="Arial"/>
                      </a:endParaRPr>
                    </a:p>
                  </a:txBody>
                  <a:tcPr marL="0" marR="0" marT="0" marB="0"/>
                </a:tc>
                <a:tc>
                  <a:txBody>
                    <a:bodyPr/>
                    <a:lstStyle/>
                    <a:p>
                      <a:pPr marL="1270" algn="ctr">
                        <a:lnSpc>
                          <a:spcPct val="100000"/>
                        </a:lnSpc>
                        <a:spcBef>
                          <a:spcPts val="270"/>
                        </a:spcBef>
                      </a:pPr>
                      <a:r>
                        <a:rPr sz="1100" spc="-5" dirty="0"/>
                        <a:t>115</a:t>
                      </a:r>
                      <a:endParaRPr sz="1100">
                        <a:latin typeface="Arial"/>
                        <a:cs typeface="Arial"/>
                      </a:endParaRPr>
                    </a:p>
                  </a:txBody>
                  <a:tcPr marL="0" marR="0" marT="0" marB="0"/>
                </a:tc>
                <a:tc>
                  <a:txBody>
                    <a:bodyPr/>
                    <a:lstStyle/>
                    <a:p>
                      <a:pPr marL="1270" algn="ctr">
                        <a:lnSpc>
                          <a:spcPct val="100000"/>
                        </a:lnSpc>
                        <a:spcBef>
                          <a:spcPts val="270"/>
                        </a:spcBef>
                      </a:pPr>
                      <a:r>
                        <a:rPr sz="1100" spc="-5" dirty="0"/>
                        <a:t>105</a:t>
                      </a:r>
                      <a:endParaRPr sz="1100" dirty="0">
                        <a:latin typeface="Arial"/>
                        <a:cs typeface="Arial"/>
                      </a:endParaRPr>
                    </a:p>
                  </a:txBody>
                  <a:tcPr marL="0" marR="0" marT="0" marB="0"/>
                </a:tc>
                <a:tc>
                  <a:txBody>
                    <a:bodyPr/>
                    <a:lstStyle/>
                    <a:p>
                      <a:pPr marL="1270" algn="ctr">
                        <a:lnSpc>
                          <a:spcPct val="100000"/>
                        </a:lnSpc>
                        <a:spcBef>
                          <a:spcPts val="270"/>
                        </a:spcBef>
                      </a:pPr>
                      <a:r>
                        <a:rPr sz="1100" spc="-5" dirty="0"/>
                        <a:t>100</a:t>
                      </a:r>
                      <a:endParaRPr sz="1100">
                        <a:latin typeface="Arial"/>
                        <a:cs typeface="Arial"/>
                      </a:endParaRPr>
                    </a:p>
                  </a:txBody>
                  <a:tcPr marL="0" marR="0" marT="0" marB="0"/>
                </a:tc>
                <a:extLst>
                  <a:ext uri="{0D108BD9-81ED-4DB2-BD59-A6C34878D82A}">
                    <a16:rowId xmlns:a16="http://schemas.microsoft.com/office/drawing/2014/main" val="10004"/>
                  </a:ext>
                </a:extLst>
              </a:tr>
              <a:tr h="228604">
                <a:tc>
                  <a:txBody>
                    <a:bodyPr/>
                    <a:lstStyle/>
                    <a:p>
                      <a:pPr marL="1270" algn="ctr">
                        <a:lnSpc>
                          <a:spcPct val="100000"/>
                        </a:lnSpc>
                        <a:spcBef>
                          <a:spcPts val="270"/>
                        </a:spcBef>
                      </a:pPr>
                      <a:r>
                        <a:rPr sz="1100" spc="-5" dirty="0"/>
                        <a:t>6</a:t>
                      </a:r>
                      <a:r>
                        <a:rPr sz="1100" spc="-100" dirty="0"/>
                        <a:t> </a:t>
                      </a:r>
                      <a:r>
                        <a:rPr sz="1100" spc="-5" dirty="0"/>
                        <a:t>m</a:t>
                      </a:r>
                      <a:r>
                        <a:rPr sz="1100" spc="-7" baseline="25252" dirty="0"/>
                        <a:t>3</a:t>
                      </a:r>
                      <a:endParaRPr sz="1100" baseline="25252">
                        <a:latin typeface="Arial"/>
                        <a:cs typeface="Arial"/>
                      </a:endParaRPr>
                    </a:p>
                  </a:txBody>
                  <a:tcPr marL="0" marR="0" marT="0" marB="0"/>
                </a:tc>
                <a:tc>
                  <a:txBody>
                    <a:bodyPr/>
                    <a:lstStyle/>
                    <a:p>
                      <a:pPr marL="1270" algn="ctr">
                        <a:lnSpc>
                          <a:spcPct val="100000"/>
                        </a:lnSpc>
                        <a:spcBef>
                          <a:spcPts val="270"/>
                        </a:spcBef>
                      </a:pPr>
                      <a:r>
                        <a:rPr sz="1100" spc="-5" dirty="0"/>
                        <a:t>215</a:t>
                      </a:r>
                      <a:endParaRPr sz="1100">
                        <a:latin typeface="Arial"/>
                        <a:cs typeface="Arial"/>
                      </a:endParaRPr>
                    </a:p>
                  </a:txBody>
                  <a:tcPr marL="0" marR="0" marT="0" marB="0"/>
                </a:tc>
                <a:tc>
                  <a:txBody>
                    <a:bodyPr/>
                    <a:lstStyle/>
                    <a:p>
                      <a:pPr algn="ctr">
                        <a:lnSpc>
                          <a:spcPct val="100000"/>
                        </a:lnSpc>
                        <a:spcBef>
                          <a:spcPts val="270"/>
                        </a:spcBef>
                      </a:pPr>
                      <a:r>
                        <a:rPr sz="1100" spc="-5" dirty="0"/>
                        <a:t>180</a:t>
                      </a:r>
                      <a:endParaRPr sz="1100">
                        <a:latin typeface="Arial"/>
                        <a:cs typeface="Arial"/>
                      </a:endParaRPr>
                    </a:p>
                  </a:txBody>
                  <a:tcPr marL="0" marR="0" marT="0" marB="0"/>
                </a:tc>
                <a:tc>
                  <a:txBody>
                    <a:bodyPr/>
                    <a:lstStyle/>
                    <a:p>
                      <a:pPr algn="ctr">
                        <a:lnSpc>
                          <a:spcPct val="100000"/>
                        </a:lnSpc>
                        <a:spcBef>
                          <a:spcPts val="270"/>
                        </a:spcBef>
                      </a:pPr>
                      <a:r>
                        <a:rPr sz="1100" spc="-5" dirty="0"/>
                        <a:t>160</a:t>
                      </a:r>
                      <a:endParaRPr sz="1100">
                        <a:latin typeface="Arial"/>
                        <a:cs typeface="Arial"/>
                      </a:endParaRPr>
                    </a:p>
                  </a:txBody>
                  <a:tcPr marL="0" marR="0" marT="0" marB="0"/>
                </a:tc>
                <a:tc>
                  <a:txBody>
                    <a:bodyPr/>
                    <a:lstStyle/>
                    <a:p>
                      <a:pPr algn="ctr">
                        <a:lnSpc>
                          <a:spcPct val="100000"/>
                        </a:lnSpc>
                        <a:spcBef>
                          <a:spcPts val="270"/>
                        </a:spcBef>
                      </a:pPr>
                      <a:r>
                        <a:rPr sz="1100" spc="-5" dirty="0"/>
                        <a:t>140</a:t>
                      </a:r>
                      <a:endParaRPr sz="1100">
                        <a:latin typeface="Arial"/>
                        <a:cs typeface="Arial"/>
                      </a:endParaRPr>
                    </a:p>
                  </a:txBody>
                  <a:tcPr marL="0" marR="0" marT="0" marB="0"/>
                </a:tc>
                <a:tc>
                  <a:txBody>
                    <a:bodyPr/>
                    <a:lstStyle/>
                    <a:p>
                      <a:pPr algn="ctr">
                        <a:lnSpc>
                          <a:spcPct val="100000"/>
                        </a:lnSpc>
                        <a:spcBef>
                          <a:spcPts val="270"/>
                        </a:spcBef>
                      </a:pPr>
                      <a:r>
                        <a:rPr sz="1100" spc="-5" dirty="0"/>
                        <a:t>130</a:t>
                      </a:r>
                      <a:endParaRPr sz="1100">
                        <a:latin typeface="Arial"/>
                        <a:cs typeface="Arial"/>
                      </a:endParaRPr>
                    </a:p>
                  </a:txBody>
                  <a:tcPr marL="0" marR="0" marT="0" marB="0"/>
                </a:tc>
                <a:tc>
                  <a:txBody>
                    <a:bodyPr/>
                    <a:lstStyle/>
                    <a:p>
                      <a:pPr marL="1270" algn="ctr">
                        <a:lnSpc>
                          <a:spcPct val="100000"/>
                        </a:lnSpc>
                        <a:spcBef>
                          <a:spcPts val="270"/>
                        </a:spcBef>
                      </a:pPr>
                      <a:r>
                        <a:rPr sz="1100" spc="-5" dirty="0"/>
                        <a:t>120</a:t>
                      </a:r>
                      <a:endParaRPr sz="1100">
                        <a:latin typeface="Arial"/>
                        <a:cs typeface="Arial"/>
                      </a:endParaRPr>
                    </a:p>
                  </a:txBody>
                  <a:tcPr marL="0" marR="0" marT="0" marB="0"/>
                </a:tc>
                <a:tc>
                  <a:txBody>
                    <a:bodyPr/>
                    <a:lstStyle/>
                    <a:p>
                      <a:pPr marL="1270" algn="ctr">
                        <a:lnSpc>
                          <a:spcPct val="100000"/>
                        </a:lnSpc>
                        <a:spcBef>
                          <a:spcPts val="270"/>
                        </a:spcBef>
                      </a:pPr>
                      <a:r>
                        <a:rPr sz="1100" spc="-5" dirty="0"/>
                        <a:t>110</a:t>
                      </a:r>
                      <a:endParaRPr sz="1100">
                        <a:latin typeface="Arial"/>
                        <a:cs typeface="Arial"/>
                      </a:endParaRPr>
                    </a:p>
                  </a:txBody>
                  <a:tcPr marL="0" marR="0" marT="0" marB="0"/>
                </a:tc>
                <a:tc>
                  <a:txBody>
                    <a:bodyPr/>
                    <a:lstStyle/>
                    <a:p>
                      <a:pPr marL="1270" algn="ctr">
                        <a:lnSpc>
                          <a:spcPct val="100000"/>
                        </a:lnSpc>
                        <a:spcBef>
                          <a:spcPts val="270"/>
                        </a:spcBef>
                      </a:pPr>
                      <a:r>
                        <a:rPr sz="1100" spc="-5" dirty="0"/>
                        <a:t>105</a:t>
                      </a:r>
                      <a:endParaRPr sz="1100">
                        <a:latin typeface="Arial"/>
                        <a:cs typeface="Arial"/>
                      </a:endParaRPr>
                    </a:p>
                  </a:txBody>
                  <a:tcPr marL="0" marR="0" marT="0" marB="0"/>
                </a:tc>
                <a:extLst>
                  <a:ext uri="{0D108BD9-81ED-4DB2-BD59-A6C34878D82A}">
                    <a16:rowId xmlns:a16="http://schemas.microsoft.com/office/drawing/2014/main" val="10005"/>
                  </a:ext>
                </a:extLst>
              </a:tr>
              <a:tr h="229648">
                <a:tc>
                  <a:txBody>
                    <a:bodyPr/>
                    <a:lstStyle/>
                    <a:p>
                      <a:pPr marL="1270" algn="ctr">
                        <a:lnSpc>
                          <a:spcPct val="100000"/>
                        </a:lnSpc>
                        <a:spcBef>
                          <a:spcPts val="280"/>
                        </a:spcBef>
                      </a:pPr>
                      <a:r>
                        <a:rPr sz="1100" spc="-5" dirty="0"/>
                        <a:t>7</a:t>
                      </a:r>
                      <a:r>
                        <a:rPr sz="1100" spc="-100" dirty="0"/>
                        <a:t> </a:t>
                      </a:r>
                      <a:r>
                        <a:rPr sz="1100" spc="-5" dirty="0"/>
                        <a:t>m</a:t>
                      </a:r>
                      <a:r>
                        <a:rPr sz="1100" spc="-7" baseline="25252" dirty="0"/>
                        <a:t>3</a:t>
                      </a:r>
                      <a:endParaRPr sz="1100" baseline="25252">
                        <a:latin typeface="Arial"/>
                        <a:cs typeface="Arial"/>
                      </a:endParaRPr>
                    </a:p>
                  </a:txBody>
                  <a:tcPr marL="0" marR="0" marT="0" marB="0"/>
                </a:tc>
                <a:tc>
                  <a:txBody>
                    <a:bodyPr/>
                    <a:lstStyle/>
                    <a:p>
                      <a:pPr marL="1270" algn="ctr">
                        <a:lnSpc>
                          <a:spcPct val="100000"/>
                        </a:lnSpc>
                        <a:spcBef>
                          <a:spcPts val="280"/>
                        </a:spcBef>
                      </a:pPr>
                      <a:r>
                        <a:rPr sz="1100" spc="-5" dirty="0"/>
                        <a:t>215</a:t>
                      </a:r>
                      <a:endParaRPr sz="1100">
                        <a:latin typeface="Arial"/>
                        <a:cs typeface="Arial"/>
                      </a:endParaRPr>
                    </a:p>
                  </a:txBody>
                  <a:tcPr marL="0" marR="0" marT="0" marB="0"/>
                </a:tc>
                <a:tc>
                  <a:txBody>
                    <a:bodyPr/>
                    <a:lstStyle/>
                    <a:p>
                      <a:pPr algn="ctr">
                        <a:lnSpc>
                          <a:spcPct val="100000"/>
                        </a:lnSpc>
                        <a:spcBef>
                          <a:spcPts val="280"/>
                        </a:spcBef>
                      </a:pPr>
                      <a:r>
                        <a:rPr sz="1100" spc="-5" dirty="0"/>
                        <a:t>185</a:t>
                      </a:r>
                      <a:endParaRPr sz="1100">
                        <a:latin typeface="Arial"/>
                        <a:cs typeface="Arial"/>
                      </a:endParaRPr>
                    </a:p>
                  </a:txBody>
                  <a:tcPr marL="0" marR="0" marT="0" marB="0"/>
                </a:tc>
                <a:tc>
                  <a:txBody>
                    <a:bodyPr/>
                    <a:lstStyle/>
                    <a:p>
                      <a:pPr algn="ctr">
                        <a:lnSpc>
                          <a:spcPct val="100000"/>
                        </a:lnSpc>
                        <a:spcBef>
                          <a:spcPts val="280"/>
                        </a:spcBef>
                      </a:pPr>
                      <a:r>
                        <a:rPr sz="1100" spc="-5" dirty="0"/>
                        <a:t>160</a:t>
                      </a:r>
                      <a:endParaRPr sz="1100">
                        <a:latin typeface="Arial"/>
                        <a:cs typeface="Arial"/>
                      </a:endParaRPr>
                    </a:p>
                  </a:txBody>
                  <a:tcPr marL="0" marR="0" marT="0" marB="0"/>
                </a:tc>
                <a:tc>
                  <a:txBody>
                    <a:bodyPr/>
                    <a:lstStyle/>
                    <a:p>
                      <a:pPr algn="ctr">
                        <a:lnSpc>
                          <a:spcPct val="100000"/>
                        </a:lnSpc>
                        <a:spcBef>
                          <a:spcPts val="280"/>
                        </a:spcBef>
                      </a:pPr>
                      <a:r>
                        <a:rPr sz="1100" spc="-5" dirty="0"/>
                        <a:t>145</a:t>
                      </a:r>
                      <a:endParaRPr sz="1100">
                        <a:latin typeface="Arial"/>
                        <a:cs typeface="Arial"/>
                      </a:endParaRPr>
                    </a:p>
                  </a:txBody>
                  <a:tcPr marL="0" marR="0" marT="0" marB="0"/>
                </a:tc>
                <a:tc>
                  <a:txBody>
                    <a:bodyPr/>
                    <a:lstStyle/>
                    <a:p>
                      <a:pPr algn="ctr">
                        <a:lnSpc>
                          <a:spcPct val="100000"/>
                        </a:lnSpc>
                        <a:spcBef>
                          <a:spcPts val="280"/>
                        </a:spcBef>
                      </a:pPr>
                      <a:r>
                        <a:rPr sz="1100" spc="-5" dirty="0"/>
                        <a:t>135</a:t>
                      </a:r>
                      <a:endParaRPr sz="1100">
                        <a:latin typeface="Arial"/>
                        <a:cs typeface="Arial"/>
                      </a:endParaRPr>
                    </a:p>
                  </a:txBody>
                  <a:tcPr marL="0" marR="0" marT="0" marB="0"/>
                </a:tc>
                <a:tc>
                  <a:txBody>
                    <a:bodyPr/>
                    <a:lstStyle/>
                    <a:p>
                      <a:pPr marL="1270" algn="ctr">
                        <a:lnSpc>
                          <a:spcPct val="100000"/>
                        </a:lnSpc>
                        <a:spcBef>
                          <a:spcPts val="280"/>
                        </a:spcBef>
                      </a:pPr>
                      <a:r>
                        <a:rPr sz="1100" spc="-5" dirty="0"/>
                        <a:t>125</a:t>
                      </a:r>
                      <a:endParaRPr sz="1100">
                        <a:latin typeface="Arial"/>
                        <a:cs typeface="Arial"/>
                      </a:endParaRPr>
                    </a:p>
                  </a:txBody>
                  <a:tcPr marL="0" marR="0" marT="0" marB="0"/>
                </a:tc>
                <a:tc>
                  <a:txBody>
                    <a:bodyPr/>
                    <a:lstStyle/>
                    <a:p>
                      <a:pPr marL="1270" algn="ctr">
                        <a:lnSpc>
                          <a:spcPct val="100000"/>
                        </a:lnSpc>
                        <a:spcBef>
                          <a:spcPts val="280"/>
                        </a:spcBef>
                      </a:pPr>
                      <a:r>
                        <a:rPr sz="1100" spc="-5" dirty="0"/>
                        <a:t>115</a:t>
                      </a:r>
                      <a:endParaRPr sz="1100">
                        <a:latin typeface="Arial"/>
                        <a:cs typeface="Arial"/>
                      </a:endParaRPr>
                    </a:p>
                  </a:txBody>
                  <a:tcPr marL="0" marR="0" marT="0" marB="0"/>
                </a:tc>
                <a:tc>
                  <a:txBody>
                    <a:bodyPr/>
                    <a:lstStyle/>
                    <a:p>
                      <a:pPr marL="1270" algn="ctr">
                        <a:lnSpc>
                          <a:spcPct val="100000"/>
                        </a:lnSpc>
                        <a:spcBef>
                          <a:spcPts val="280"/>
                        </a:spcBef>
                      </a:pPr>
                      <a:r>
                        <a:rPr sz="1100" spc="-5" dirty="0"/>
                        <a:t>110</a:t>
                      </a:r>
                      <a:endParaRPr sz="1100">
                        <a:latin typeface="Arial"/>
                        <a:cs typeface="Arial"/>
                      </a:endParaRPr>
                    </a:p>
                  </a:txBody>
                  <a:tcPr marL="0" marR="0" marT="0" marB="0"/>
                </a:tc>
                <a:extLst>
                  <a:ext uri="{0D108BD9-81ED-4DB2-BD59-A6C34878D82A}">
                    <a16:rowId xmlns:a16="http://schemas.microsoft.com/office/drawing/2014/main" val="10006"/>
                  </a:ext>
                </a:extLst>
              </a:tr>
              <a:tr h="229648">
                <a:tc>
                  <a:txBody>
                    <a:bodyPr/>
                    <a:lstStyle/>
                    <a:p>
                      <a:pPr marL="1270" algn="ctr">
                        <a:lnSpc>
                          <a:spcPct val="100000"/>
                        </a:lnSpc>
                        <a:spcBef>
                          <a:spcPts val="280"/>
                        </a:spcBef>
                      </a:pPr>
                      <a:r>
                        <a:rPr sz="1100" spc="-5" dirty="0"/>
                        <a:t>8</a:t>
                      </a:r>
                      <a:r>
                        <a:rPr sz="1100" spc="-100" dirty="0"/>
                        <a:t> </a:t>
                      </a:r>
                      <a:r>
                        <a:rPr sz="1100" spc="-5" dirty="0"/>
                        <a:t>m</a:t>
                      </a:r>
                      <a:r>
                        <a:rPr sz="1100" spc="-7" baseline="25252" dirty="0"/>
                        <a:t>3</a:t>
                      </a:r>
                      <a:endParaRPr sz="1100" baseline="25252">
                        <a:latin typeface="Arial"/>
                        <a:cs typeface="Arial"/>
                      </a:endParaRPr>
                    </a:p>
                  </a:txBody>
                  <a:tcPr marL="0" marR="0" marT="0" marB="0"/>
                </a:tc>
                <a:tc>
                  <a:txBody>
                    <a:bodyPr/>
                    <a:lstStyle/>
                    <a:p>
                      <a:pPr marL="1270" algn="ctr">
                        <a:lnSpc>
                          <a:spcPct val="100000"/>
                        </a:lnSpc>
                        <a:spcBef>
                          <a:spcPts val="280"/>
                        </a:spcBef>
                      </a:pPr>
                      <a:r>
                        <a:rPr sz="1100" spc="-5" dirty="0"/>
                        <a:t>220</a:t>
                      </a:r>
                      <a:endParaRPr sz="1100">
                        <a:latin typeface="Arial"/>
                        <a:cs typeface="Arial"/>
                      </a:endParaRPr>
                    </a:p>
                  </a:txBody>
                  <a:tcPr marL="0" marR="0" marT="0" marB="0"/>
                </a:tc>
                <a:tc>
                  <a:txBody>
                    <a:bodyPr/>
                    <a:lstStyle/>
                    <a:p>
                      <a:pPr algn="ctr">
                        <a:lnSpc>
                          <a:spcPct val="100000"/>
                        </a:lnSpc>
                        <a:spcBef>
                          <a:spcPts val="280"/>
                        </a:spcBef>
                      </a:pPr>
                      <a:r>
                        <a:rPr sz="1100" spc="-5" dirty="0"/>
                        <a:t>190</a:t>
                      </a:r>
                      <a:endParaRPr sz="1100">
                        <a:latin typeface="Arial"/>
                        <a:cs typeface="Arial"/>
                      </a:endParaRPr>
                    </a:p>
                  </a:txBody>
                  <a:tcPr marL="0" marR="0" marT="0" marB="0"/>
                </a:tc>
                <a:tc>
                  <a:txBody>
                    <a:bodyPr/>
                    <a:lstStyle/>
                    <a:p>
                      <a:pPr algn="ctr">
                        <a:lnSpc>
                          <a:spcPct val="100000"/>
                        </a:lnSpc>
                        <a:spcBef>
                          <a:spcPts val="280"/>
                        </a:spcBef>
                      </a:pPr>
                      <a:r>
                        <a:rPr sz="1100" spc="-5" dirty="0"/>
                        <a:t>165</a:t>
                      </a:r>
                      <a:endParaRPr sz="1100">
                        <a:latin typeface="Arial"/>
                        <a:cs typeface="Arial"/>
                      </a:endParaRPr>
                    </a:p>
                  </a:txBody>
                  <a:tcPr marL="0" marR="0" marT="0" marB="0"/>
                </a:tc>
                <a:tc>
                  <a:txBody>
                    <a:bodyPr/>
                    <a:lstStyle/>
                    <a:p>
                      <a:pPr algn="ctr">
                        <a:lnSpc>
                          <a:spcPct val="100000"/>
                        </a:lnSpc>
                        <a:spcBef>
                          <a:spcPts val="280"/>
                        </a:spcBef>
                      </a:pPr>
                      <a:r>
                        <a:rPr sz="1100" spc="-5" dirty="0"/>
                        <a:t>150</a:t>
                      </a:r>
                      <a:endParaRPr sz="1100">
                        <a:latin typeface="Arial"/>
                        <a:cs typeface="Arial"/>
                      </a:endParaRPr>
                    </a:p>
                  </a:txBody>
                  <a:tcPr marL="0" marR="0" marT="0" marB="0"/>
                </a:tc>
                <a:tc>
                  <a:txBody>
                    <a:bodyPr/>
                    <a:lstStyle/>
                    <a:p>
                      <a:pPr algn="ctr">
                        <a:lnSpc>
                          <a:spcPct val="100000"/>
                        </a:lnSpc>
                        <a:spcBef>
                          <a:spcPts val="280"/>
                        </a:spcBef>
                      </a:pPr>
                      <a:r>
                        <a:rPr sz="1100" spc="-5" dirty="0"/>
                        <a:t>140</a:t>
                      </a:r>
                      <a:endParaRPr sz="1100">
                        <a:latin typeface="Arial"/>
                        <a:cs typeface="Arial"/>
                      </a:endParaRPr>
                    </a:p>
                  </a:txBody>
                  <a:tcPr marL="0" marR="0" marT="0" marB="0"/>
                </a:tc>
                <a:tc>
                  <a:txBody>
                    <a:bodyPr/>
                    <a:lstStyle/>
                    <a:p>
                      <a:pPr marL="1270" algn="ctr">
                        <a:lnSpc>
                          <a:spcPct val="100000"/>
                        </a:lnSpc>
                        <a:spcBef>
                          <a:spcPts val="280"/>
                        </a:spcBef>
                      </a:pPr>
                      <a:r>
                        <a:rPr sz="1100" spc="-5" dirty="0"/>
                        <a:t>130</a:t>
                      </a:r>
                      <a:endParaRPr sz="1100" dirty="0">
                        <a:latin typeface="Arial"/>
                        <a:cs typeface="Arial"/>
                      </a:endParaRPr>
                    </a:p>
                  </a:txBody>
                  <a:tcPr marL="0" marR="0" marT="0" marB="0"/>
                </a:tc>
                <a:tc>
                  <a:txBody>
                    <a:bodyPr/>
                    <a:lstStyle/>
                    <a:p>
                      <a:pPr marL="1270" algn="ctr">
                        <a:lnSpc>
                          <a:spcPct val="100000"/>
                        </a:lnSpc>
                        <a:spcBef>
                          <a:spcPts val="280"/>
                        </a:spcBef>
                      </a:pPr>
                      <a:r>
                        <a:rPr sz="1100" spc="-5" dirty="0"/>
                        <a:t>120</a:t>
                      </a:r>
                      <a:endParaRPr sz="1100">
                        <a:latin typeface="Arial"/>
                        <a:cs typeface="Arial"/>
                      </a:endParaRPr>
                    </a:p>
                  </a:txBody>
                  <a:tcPr marL="0" marR="0" marT="0" marB="0"/>
                </a:tc>
                <a:tc>
                  <a:txBody>
                    <a:bodyPr/>
                    <a:lstStyle/>
                    <a:p>
                      <a:pPr marL="1270" algn="ctr">
                        <a:lnSpc>
                          <a:spcPct val="100000"/>
                        </a:lnSpc>
                        <a:spcBef>
                          <a:spcPts val="280"/>
                        </a:spcBef>
                      </a:pPr>
                      <a:r>
                        <a:rPr sz="1100" spc="-5" dirty="0"/>
                        <a:t>115</a:t>
                      </a:r>
                      <a:endParaRPr sz="1100" dirty="0">
                        <a:latin typeface="Arial"/>
                        <a:cs typeface="Arial"/>
                      </a:endParaRPr>
                    </a:p>
                  </a:txBody>
                  <a:tcPr marL="0" marR="0" marT="0" marB="0"/>
                </a:tc>
                <a:extLst>
                  <a:ext uri="{0D108BD9-81ED-4DB2-BD59-A6C34878D82A}">
                    <a16:rowId xmlns:a16="http://schemas.microsoft.com/office/drawing/2014/main" val="10007"/>
                  </a:ext>
                </a:extLst>
              </a:tr>
            </a:tbl>
          </a:graphicData>
        </a:graphic>
      </p:graphicFrame>
      <p:sp>
        <p:nvSpPr>
          <p:cNvPr id="33" name="object 11"/>
          <p:cNvSpPr/>
          <p:nvPr/>
        </p:nvSpPr>
        <p:spPr>
          <a:xfrm>
            <a:off x="5279472" y="3901697"/>
            <a:ext cx="2441987" cy="1281611"/>
          </a:xfrm>
          <a:prstGeom prst="rect">
            <a:avLst/>
          </a:prstGeom>
          <a:blipFill>
            <a:blip r:embed="rId6" cstate="print"/>
            <a:stretch>
              <a:fillRect/>
            </a:stretch>
          </a:blipFill>
        </p:spPr>
        <p:txBody>
          <a:bodyPr wrap="square" lIns="0" tIns="0" rIns="0" bIns="0" rtlCol="0"/>
          <a:lstStyle/>
          <a:p>
            <a:endParaRPr sz="1634"/>
          </a:p>
        </p:txBody>
      </p:sp>
      <p:sp>
        <p:nvSpPr>
          <p:cNvPr id="34" name="object 13"/>
          <p:cNvSpPr/>
          <p:nvPr/>
        </p:nvSpPr>
        <p:spPr>
          <a:xfrm>
            <a:off x="5667570" y="5381033"/>
            <a:ext cx="1255871" cy="1242901"/>
          </a:xfrm>
          <a:prstGeom prst="rect">
            <a:avLst/>
          </a:prstGeom>
          <a:blipFill>
            <a:blip r:embed="rId7" cstate="print"/>
            <a:stretch>
              <a:fillRect l="-7974" t="-2520" r="-12431" b="1"/>
            </a:stretch>
          </a:blipFill>
        </p:spPr>
        <p:txBody>
          <a:bodyPr wrap="square" lIns="0" tIns="0" rIns="0" bIns="0" rtlCol="0"/>
          <a:lstStyle/>
          <a:p>
            <a:endParaRPr sz="1634"/>
          </a:p>
        </p:txBody>
      </p:sp>
      <p:sp>
        <p:nvSpPr>
          <p:cNvPr id="35" name="object 15"/>
          <p:cNvSpPr/>
          <p:nvPr/>
        </p:nvSpPr>
        <p:spPr>
          <a:xfrm>
            <a:off x="6778906" y="4896465"/>
            <a:ext cx="467960" cy="619432"/>
          </a:xfrm>
          <a:custGeom>
            <a:avLst/>
            <a:gdLst/>
            <a:ahLst/>
            <a:cxnLst/>
            <a:rect l="l" t="t" r="r" b="b"/>
            <a:pathLst>
              <a:path w="1134110" h="1308100">
                <a:moveTo>
                  <a:pt x="1074101" y="99801"/>
                </a:moveTo>
                <a:lnTo>
                  <a:pt x="1045388" y="75119"/>
                </a:lnTo>
                <a:lnTo>
                  <a:pt x="0" y="1281683"/>
                </a:lnTo>
                <a:lnTo>
                  <a:pt x="28955" y="1307591"/>
                </a:lnTo>
                <a:lnTo>
                  <a:pt x="1074101" y="99801"/>
                </a:lnTo>
                <a:close/>
              </a:path>
              <a:path w="1134110" h="1308100">
                <a:moveTo>
                  <a:pt x="1133855" y="0"/>
                </a:moveTo>
                <a:lnTo>
                  <a:pt x="1016507" y="50291"/>
                </a:lnTo>
                <a:lnTo>
                  <a:pt x="1045388" y="75119"/>
                </a:lnTo>
                <a:lnTo>
                  <a:pt x="1057655" y="60959"/>
                </a:lnTo>
                <a:lnTo>
                  <a:pt x="1086611" y="85343"/>
                </a:lnTo>
                <a:lnTo>
                  <a:pt x="1086611" y="110556"/>
                </a:lnTo>
                <a:lnTo>
                  <a:pt x="1103375" y="124967"/>
                </a:lnTo>
                <a:lnTo>
                  <a:pt x="1133855" y="0"/>
                </a:lnTo>
                <a:close/>
              </a:path>
              <a:path w="1134110" h="1308100">
                <a:moveTo>
                  <a:pt x="1086611" y="85343"/>
                </a:moveTo>
                <a:lnTo>
                  <a:pt x="1057655" y="60959"/>
                </a:lnTo>
                <a:lnTo>
                  <a:pt x="1045388" y="75119"/>
                </a:lnTo>
                <a:lnTo>
                  <a:pt x="1074101" y="99801"/>
                </a:lnTo>
                <a:lnTo>
                  <a:pt x="1086611" y="85343"/>
                </a:lnTo>
                <a:close/>
              </a:path>
              <a:path w="1134110" h="1308100">
                <a:moveTo>
                  <a:pt x="1086611" y="110556"/>
                </a:moveTo>
                <a:lnTo>
                  <a:pt x="1086611" y="85343"/>
                </a:lnTo>
                <a:lnTo>
                  <a:pt x="1074101" y="99801"/>
                </a:lnTo>
                <a:lnTo>
                  <a:pt x="1086611" y="110556"/>
                </a:lnTo>
                <a:close/>
              </a:path>
            </a:pathLst>
          </a:custGeom>
          <a:solidFill>
            <a:srgbClr val="FF0000"/>
          </a:solidFill>
          <a:ln w="28575">
            <a:solidFill>
              <a:srgbClr val="FF0000"/>
            </a:solidFill>
          </a:ln>
        </p:spPr>
        <p:txBody>
          <a:bodyPr wrap="square" lIns="0" tIns="0" rIns="0" bIns="0" rtlCol="0"/>
          <a:lstStyle/>
          <a:p>
            <a:endParaRPr sz="1634"/>
          </a:p>
        </p:txBody>
      </p:sp>
      <p:sp>
        <p:nvSpPr>
          <p:cNvPr id="36" name="Espaço Reservado para Conteúdo 5">
            <a:extLst>
              <a:ext uri="{FF2B5EF4-FFF2-40B4-BE49-F238E27FC236}">
                <a16:creationId xmlns:a16="http://schemas.microsoft.com/office/drawing/2014/main" id="{3C326777-8B56-673B-6817-CAE0C64D20DF}"/>
              </a:ext>
            </a:extLst>
          </p:cNvPr>
          <p:cNvSpPr txBox="1">
            <a:spLocks/>
          </p:cNvSpPr>
          <p:nvPr/>
        </p:nvSpPr>
        <p:spPr>
          <a:xfrm>
            <a:off x="536751" y="4237693"/>
            <a:ext cx="4876344" cy="3411063"/>
          </a:xfrm>
          <a:prstGeom prst="rect">
            <a:avLst/>
          </a:prstGeom>
        </p:spPr>
        <p:txBody>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r>
              <a:rPr lang="pt-BR" sz="1800" dirty="0"/>
              <a:t>Menor desperdício de materiais;</a:t>
            </a:r>
          </a:p>
          <a:p>
            <a:r>
              <a:rPr lang="pt-BR" sz="1800" dirty="0"/>
              <a:t>Menor desvio padrão (</a:t>
            </a:r>
            <a:r>
              <a:rPr lang="pt-BR" sz="1800" dirty="0" err="1"/>
              <a:t>Sd</a:t>
            </a:r>
            <a:r>
              <a:rPr lang="pt-BR" sz="1800" dirty="0"/>
              <a:t>);</a:t>
            </a:r>
          </a:p>
          <a:p>
            <a:r>
              <a:rPr lang="pt-BR" sz="1800" dirty="0"/>
              <a:t>Maior economia;</a:t>
            </a:r>
          </a:p>
          <a:p>
            <a:r>
              <a:rPr lang="pt-BR" sz="1800" dirty="0"/>
              <a:t>Maior produtividade;</a:t>
            </a:r>
          </a:p>
          <a:p>
            <a:r>
              <a:rPr lang="pt-BR" sz="1800" dirty="0"/>
              <a:t>Maior qualidade.</a:t>
            </a:r>
          </a:p>
          <a:p>
            <a:r>
              <a:rPr lang="pt-BR" sz="1800" dirty="0"/>
              <a:t>Maior custo.</a:t>
            </a:r>
          </a:p>
          <a:p>
            <a:endParaRPr lang="pt-BR" sz="1800" dirty="0"/>
          </a:p>
        </p:txBody>
      </p:sp>
    </p:spTree>
    <p:extLst>
      <p:ext uri="{BB962C8B-B14F-4D97-AF65-F5344CB8AC3E}">
        <p14:creationId xmlns:p14="http://schemas.microsoft.com/office/powerpoint/2010/main" val="11072346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rdósia">
  <a:themeElements>
    <a:clrScheme name="Ardósia">
      <a:dk1>
        <a:sysClr val="windowText" lastClr="000000"/>
      </a:dk1>
      <a:lt1>
        <a:sysClr val="window" lastClr="FFFFFF"/>
      </a:lt1>
      <a:dk2>
        <a:srgbClr val="212123"/>
      </a:dk2>
      <a:lt2>
        <a:srgbClr val="DADADA"/>
      </a:lt2>
      <a:accent1>
        <a:srgbClr val="826F61"/>
      </a:accent1>
      <a:accent2>
        <a:srgbClr val="A19C7F"/>
      </a:accent2>
      <a:accent3>
        <a:srgbClr val="9AA489"/>
      </a:accent3>
      <a:accent4>
        <a:srgbClr val="7C938B"/>
      </a:accent4>
      <a:accent5>
        <a:srgbClr val="7C7D92"/>
      </a:accent5>
      <a:accent6>
        <a:srgbClr val="897376"/>
      </a:accent6>
      <a:hlink>
        <a:srgbClr val="D29B73"/>
      </a:hlink>
      <a:folHlink>
        <a:srgbClr val="F4C5A4"/>
      </a:folHlink>
    </a:clrScheme>
    <a:fontScheme name="Ardósia">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rdósia">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FF747C5C-A8E8-4833-9E55-3D08FE4E487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672</TotalTime>
  <Words>2263</Words>
  <Application>Microsoft Office PowerPoint</Application>
  <PresentationFormat>Widescreen</PresentationFormat>
  <Paragraphs>223</Paragraphs>
  <Slides>26</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26</vt:i4>
      </vt:variant>
    </vt:vector>
  </HeadingPairs>
  <TitlesOfParts>
    <vt:vector size="32" baseType="lpstr">
      <vt:lpstr>Arial</vt:lpstr>
      <vt:lpstr>Calibri</vt:lpstr>
      <vt:lpstr>Calisto MT</vt:lpstr>
      <vt:lpstr>Calisto MT (Corpo)</vt:lpstr>
      <vt:lpstr>Wingdings 2</vt:lpstr>
      <vt:lpstr>Ardósia</vt:lpstr>
      <vt:lpstr>Concreto</vt:lpstr>
      <vt:lpstr>Propriedades do Concreto</vt:lpstr>
      <vt:lpstr>Concreto Armado</vt:lpstr>
      <vt:lpstr>Concreto Ciclópico</vt:lpstr>
      <vt:lpstr>Concreto Protendido</vt:lpstr>
      <vt:lpstr>Propriedades do Concreto Fresco</vt:lpstr>
      <vt:lpstr>Estudo de Dosagem e Coleta de Testemunho</vt:lpstr>
      <vt:lpstr>Produção de Concreto</vt:lpstr>
      <vt:lpstr>Apresentação do PowerPoint</vt:lpstr>
      <vt:lpstr>Propriedades do Concreto Fresco: Nota Fiscal</vt:lpstr>
      <vt:lpstr>Apresentação do PowerPoint</vt:lpstr>
      <vt:lpstr>Propriedades do Concreto Fresco: Transporte</vt:lpstr>
      <vt:lpstr>Propriedades do Concreto Fresco: Lançamento do Concreto</vt:lpstr>
      <vt:lpstr>Propriedades do Concreto Fresco: Adensamento</vt:lpstr>
      <vt:lpstr>Resfriamento do Concreto</vt:lpstr>
      <vt:lpstr>Propriedades do Concreto Fresco: Patologias</vt:lpstr>
      <vt:lpstr>Propriedades do Concreto Endurecido</vt:lpstr>
      <vt:lpstr>Testemunho e Resistência a Compressão</vt:lpstr>
      <vt:lpstr>Apresentação do PowerPoint</vt:lpstr>
      <vt:lpstr>Apresentação do PowerPoint</vt:lpstr>
      <vt:lpstr>Apresentação do PowerPoint</vt:lpstr>
      <vt:lpstr>Apresentação do PowerPoint</vt:lpstr>
      <vt:lpstr>Propriedades do Concreto Endurecido: Controle In Loco</vt:lpstr>
      <vt:lpstr>Cura: Tipos</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Concreto</dc:title>
  <dc:creator>Talles Mello</dc:creator>
  <cp:lastModifiedBy>Talles Teylor Dos Santos Mello</cp:lastModifiedBy>
  <cp:revision>46</cp:revision>
  <dcterms:created xsi:type="dcterms:W3CDTF">2018-10-03T13:57:31Z</dcterms:created>
  <dcterms:modified xsi:type="dcterms:W3CDTF">2024-03-20T16:33:00Z</dcterms:modified>
</cp:coreProperties>
</file>