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8" r:id="rId1"/>
  </p:sldMasterIdLst>
  <p:notesMasterIdLst>
    <p:notesMasterId r:id="rId29"/>
  </p:notesMasterIdLst>
  <p:sldIdLst>
    <p:sldId id="339" r:id="rId2"/>
    <p:sldId id="310" r:id="rId3"/>
    <p:sldId id="311" r:id="rId4"/>
    <p:sldId id="342" r:id="rId5"/>
    <p:sldId id="316" r:id="rId6"/>
    <p:sldId id="288" r:id="rId7"/>
    <p:sldId id="325" r:id="rId8"/>
    <p:sldId id="293" r:id="rId9"/>
    <p:sldId id="287" r:id="rId10"/>
    <p:sldId id="343" r:id="rId11"/>
    <p:sldId id="344" r:id="rId12"/>
    <p:sldId id="265" r:id="rId13"/>
    <p:sldId id="266" r:id="rId14"/>
    <p:sldId id="345" r:id="rId15"/>
    <p:sldId id="346" r:id="rId16"/>
    <p:sldId id="300" r:id="rId17"/>
    <p:sldId id="298" r:id="rId18"/>
    <p:sldId id="299" r:id="rId19"/>
    <p:sldId id="336" r:id="rId20"/>
    <p:sldId id="304" r:id="rId21"/>
    <p:sldId id="308" r:id="rId22"/>
    <p:sldId id="305" r:id="rId23"/>
    <p:sldId id="301" r:id="rId24"/>
    <p:sldId id="328" r:id="rId25"/>
    <p:sldId id="327" r:id="rId26"/>
    <p:sldId id="338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201" autoAdjust="0"/>
  </p:normalViewPr>
  <p:slideViewPr>
    <p:cSldViewPr>
      <p:cViewPr varScale="1">
        <p:scale>
          <a:sx n="62" d="100"/>
          <a:sy n="62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5C03-321F-4C6D-BBDE-C980B7C59392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4288-B4F6-4F88-80A7-AFCE376C9C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29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racariacolombo.com.br/web3/vidros%20temperados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74288-B4F6-4F88-80A7-AFCE376C9CD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77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 a diferença entre os vidros temperados e laminados?</a:t>
            </a:r>
            <a:r>
              <a:rPr lang="pt-BR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Vidros temperados são vidros que são submetidos a um processo de aquecimento e resfriamento rápido tornando-o bem mais resistente à quebra por impacto. Apresenta uma resistência cerca de 4 vezes maior que o vidro comum. Já o vidro laminado (SGG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Stadip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é um vidro constituído por duas chapas de vidro intercaladas por um plástico chamado Polivinil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Butiral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(PVB), a principal característica desse vidro, é que em caso de quebra, os cacos ficam presos ao PVB, reduzindo o risco de ferimento às pessoas e também o atravessamento de objetos.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Olha essa site: </a:t>
            </a:r>
            <a:r>
              <a:rPr lang="pt-BR" dirty="0">
                <a:hlinkClick r:id="rId3"/>
              </a:rPr>
              <a:t>http://www.vidracariacolombo.com.br/web3/vidros%20temperados.</a:t>
            </a:r>
            <a:r>
              <a:rPr lang="pt-BR" dirty="0" err="1">
                <a:hlinkClick r:id="rId3"/>
              </a:rPr>
              <a:t>htm</a:t>
            </a:r>
            <a:endParaRPr lang="pt-B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4288-B4F6-4F88-80A7-AFCE376C9CD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1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OBS: O processo de fabricação </a:t>
            </a:r>
            <a:r>
              <a:rPr lang="pt-BR"/>
              <a:t>consiste em</a:t>
            </a:r>
            <a:r>
              <a:rPr lang="pt-BR" baseline="0"/>
              <a:t> </a:t>
            </a:r>
            <a:r>
              <a:rPr lang="pt-BR" baseline="0" dirty="0"/>
              <a:t>passar o vidro em fusão, juntamente com uma malha metálica, através de um par de rolos, de tal modo que a malha fique posicionada aproximadamente no centro do vidro.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4288-B4F6-4F88-80A7-AFCE376C9CD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55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32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9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626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49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32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67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46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88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1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87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155485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829637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0903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1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5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368211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014413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529F-5D46-4FDB-9BC8-01FDA8EAB6B0}" type="datetimeFigureOut">
              <a:rPr lang="pt-BR" smtClean="0"/>
              <a:pPr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9E18-94BC-4411-818E-6B8A685E8D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111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4891" r:id="rId13"/>
    <p:sldLayoutId id="2147484892" r:id="rId14"/>
    <p:sldLayoutId id="2147484893" r:id="rId15"/>
    <p:sldLayoutId id="2147484894" r:id="rId16"/>
    <p:sldLayoutId id="2147484895" r:id="rId17"/>
  </p:sldLayoutIdLst>
  <p:transition spd="slow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1606" y="0"/>
            <a:ext cx="25523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6832905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83290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30382" y="2733709"/>
            <a:ext cx="5743344" cy="137307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VIDRO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77F2125-C78D-D942-C316-703615920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611" y="4394039"/>
            <a:ext cx="5478114" cy="1117687"/>
          </a:xfr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5892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CE962-F0FF-A437-6DC9-99AA07B1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de Segurança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6AB91C-5E80-A7C1-7E9A-4B23B8A5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441" y="3789041"/>
            <a:ext cx="1665264" cy="48960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Laminado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1A25A20-9C3D-8CFD-7662-75C2EDDCD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75795" y="4279703"/>
            <a:ext cx="2914110" cy="280271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Duas ou mais lâminas de vidro interligadas por uma ou mais camadas de polivinil </a:t>
            </a:r>
            <a:r>
              <a:rPr lang="pt-BR" sz="2000" dirty="0" err="1"/>
              <a:t>butiral</a:t>
            </a:r>
            <a:r>
              <a:rPr lang="pt-BR" sz="2000" dirty="0"/>
              <a:t>–PVB ou resina plástica sob ação de calor e pressão.</a:t>
            </a:r>
          </a:p>
          <a:p>
            <a:pPr algn="just"/>
            <a:endParaRPr lang="pt-BR" sz="2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58F2DED-ED85-CCFE-D371-BAB47B30F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1331" y="3789040"/>
            <a:ext cx="1826158" cy="48960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Temperado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C300CAA-1BA5-C826-AFF9-FE725B700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71672" y="4279703"/>
            <a:ext cx="2702540" cy="280271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Tratamento térmico para aumento de resistência. Aquecimento com resfriamento rápido. Não suporta o impacto de balas.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76FBD359-82B7-B20F-6372-AF2E28EF8D61}"/>
              </a:ext>
            </a:extLst>
          </p:cNvPr>
          <p:cNvSpPr txBox="1">
            <a:spLocks/>
          </p:cNvSpPr>
          <p:nvPr/>
        </p:nvSpPr>
        <p:spPr>
          <a:xfrm>
            <a:off x="6930115" y="3789040"/>
            <a:ext cx="1512168" cy="4896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Aramado</a:t>
            </a:r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02145D5B-9FCA-B8BF-6967-A0B18D686CE2}"/>
              </a:ext>
            </a:extLst>
          </p:cNvPr>
          <p:cNvSpPr txBox="1">
            <a:spLocks/>
          </p:cNvSpPr>
          <p:nvPr/>
        </p:nvSpPr>
        <p:spPr>
          <a:xfrm>
            <a:off x="6150683" y="4278643"/>
            <a:ext cx="2702540" cy="290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Malha metálica é incorporada ao vidro. Material </a:t>
            </a:r>
            <a:r>
              <a:rPr lang="pt-BR" sz="2000" dirty="0" err="1"/>
              <a:t>anti</a:t>
            </a:r>
            <a:r>
              <a:rPr lang="pt-BR" sz="2000" dirty="0"/>
              <a:t> chama, resistente ao fogo e de segurança, pois não estilhaça.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6A2068-E7F7-5827-4D48-B94B69475101}"/>
              </a:ext>
            </a:extLst>
          </p:cNvPr>
          <p:cNvSpPr txBox="1"/>
          <p:nvPr/>
        </p:nvSpPr>
        <p:spPr>
          <a:xfrm>
            <a:off x="42151" y="2149884"/>
            <a:ext cx="6896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Indicados para área com risco de acidentes (portas de vidro, envidraçamento nos banheiros e nas piscinas, etc.)</a:t>
            </a:r>
          </a:p>
          <a:p>
            <a:pPr algn="just"/>
            <a:r>
              <a:rPr lang="pt-BR" sz="2000" dirty="0"/>
              <a:t>Quando fraturado, produz fragmentos menos suscetíveis de causar ferimentos graves</a:t>
            </a:r>
          </a:p>
        </p:txBody>
      </p:sp>
      <p:pic>
        <p:nvPicPr>
          <p:cNvPr id="13" name="Picture 2" descr="Resultado de imagem para VIDRO TEMPERADO QUEBRADO">
            <a:extLst>
              <a:ext uri="{FF2B5EF4-FFF2-40B4-BE49-F238E27FC236}">
                <a16:creationId xmlns:a16="http://schemas.microsoft.com/office/drawing/2014/main" id="{C48C8A4B-E091-8D7B-799F-416C4A26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54" y="2149884"/>
            <a:ext cx="1430661" cy="143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99899"/>
      </p:ext>
    </p:extLst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0CB1A4-486B-FF37-C186-2A53C2C4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pt-BR" sz="3800">
                <a:solidFill>
                  <a:srgbClr val="FFFFFF"/>
                </a:solidFill>
              </a:rPr>
              <a:t>Vidro Laminado</a:t>
            </a:r>
          </a:p>
        </p:txBody>
      </p:sp>
      <p:pic>
        <p:nvPicPr>
          <p:cNvPr id="5" name="Espaço Reservado para Conteúdo 3" descr="car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9161" y="4411600"/>
            <a:ext cx="1929074" cy="105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7588209" y="5395131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Automóveis</a:t>
            </a:r>
          </a:p>
        </p:txBody>
      </p:sp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2559" y="256515"/>
            <a:ext cx="1630061" cy="156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7282838" y="1786263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Fachada De Edifícios</a:t>
            </a:r>
          </a:p>
        </p:txBody>
      </p:sp>
      <p:pic>
        <p:nvPicPr>
          <p:cNvPr id="9" name="Imagem 8" descr="dei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5562" y="2117619"/>
            <a:ext cx="1671470" cy="190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7411879" y="3924757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Caixas de Escada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B279337-FAC1-360F-FD81-E22DD191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03" y="256515"/>
            <a:ext cx="3495032" cy="61740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Conjunto de duas ou mais chapas de vidro que tenham sido submetidas a um processo de laminação – onde são unidas por uma película plástica (PVB);</a:t>
            </a:r>
          </a:p>
          <a:p>
            <a:pPr algn="just"/>
            <a:r>
              <a:rPr lang="pt-BR" dirty="0"/>
              <a:t>Os laminados simples são adequados onde se queira diminuir o risco de quedas de objetos, ou fissurações;</a:t>
            </a:r>
          </a:p>
          <a:p>
            <a:pPr algn="just"/>
            <a:r>
              <a:rPr lang="pt-BR" dirty="0"/>
              <a:t>Os coloridos ou </a:t>
            </a:r>
            <a:r>
              <a:rPr lang="pt-BR" dirty="0" err="1"/>
              <a:t>termorefletores</a:t>
            </a:r>
            <a:r>
              <a:rPr lang="pt-BR" dirty="0"/>
              <a:t> reduzem a incidência térmica;</a:t>
            </a:r>
          </a:p>
          <a:p>
            <a:endParaRPr lang="pt-BR" dirty="0"/>
          </a:p>
        </p:txBody>
      </p:sp>
      <p:pic>
        <p:nvPicPr>
          <p:cNvPr id="16" name="Imagem 15" descr="vidro-laminado.jpg">
            <a:extLst>
              <a:ext uri="{FF2B5EF4-FFF2-40B4-BE49-F238E27FC236}">
                <a16:creationId xmlns:a16="http://schemas.microsoft.com/office/drawing/2014/main" id="{7958ABD3-65CA-CE35-FA27-8410419E4F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349" y="5083915"/>
            <a:ext cx="2412876" cy="162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30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Temperado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491" y="2408861"/>
            <a:ext cx="6070448" cy="4303198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É considerado vidro de segurança porque evita a ocorrência de acidentes graves. Em caso de quebra, seja qual for o ambiente, o vidro se fragmenta em pequenos pedaços de borda pouco cortantes, minimizando o risco de ferimento profundo.</a:t>
            </a:r>
          </a:p>
          <a:p>
            <a:pPr algn="just"/>
            <a:r>
              <a:rPr lang="pt-BR" dirty="0"/>
              <a:t>O vidro temperado não atende às normas da ABNT para uso em coberturas (norma NBR 7199 – Projeto, Execução e Aplicação de Vidros na Construção), pois somente os vidros de segurança aramados e laminados podem ser utilizados em coberturas</a:t>
            </a:r>
          </a:p>
        </p:txBody>
      </p:sp>
      <p:pic>
        <p:nvPicPr>
          <p:cNvPr id="21506" name="Picture 2" descr="http://www.zun.com.br/fotos/2012/02/Vidro-temperado-queb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95283"/>
            <a:ext cx="1164023" cy="139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monitordelcd.com/wp-content/uploads/2008/04/dell-crystal-widescreen-lcd-monitor-300x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3267" y="3717032"/>
            <a:ext cx="1433301" cy="121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6799518" y="4899473"/>
            <a:ext cx="2338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Telas de Cristal Líquido (</a:t>
            </a:r>
            <a:r>
              <a:rPr lang="pt-BR" sz="1200" i="1" dirty="0" err="1"/>
              <a:t>LCD’s</a:t>
            </a:r>
            <a:r>
              <a:rPr lang="pt-BR" sz="1200" i="1" dirty="0"/>
              <a:t>)</a:t>
            </a:r>
          </a:p>
        </p:txBody>
      </p:sp>
      <p:pic>
        <p:nvPicPr>
          <p:cNvPr id="20486" name="Picture 6" descr="http://img.class.posot.com.br/pt_br/2012/01/29/Forno-Multifunes-de-Vidro-Elettromec-em-Valinhos-2012012921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7023" y="5360833"/>
            <a:ext cx="1226392" cy="122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7307023" y="6587225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Portas de Fornos</a:t>
            </a:r>
          </a:p>
        </p:txBody>
      </p:sp>
      <p:pic>
        <p:nvPicPr>
          <p:cNvPr id="2050" name="Picture 2" descr="Box de Vidro Temperado para Banheiro – Brise Esquadrias">
            <a:extLst>
              <a:ext uri="{FF2B5EF4-FFF2-40B4-BE49-F238E27FC236}">
                <a16:creationId xmlns:a16="http://schemas.microsoft.com/office/drawing/2014/main" id="{768220AA-B6E1-2614-9865-D6989F50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17" y="2201424"/>
            <a:ext cx="1164023" cy="116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D624C1-123D-FB8E-0051-5E2480764C7F}"/>
              </a:ext>
            </a:extLst>
          </p:cNvPr>
          <p:cNvSpPr txBox="1"/>
          <p:nvPr/>
        </p:nvSpPr>
        <p:spPr>
          <a:xfrm>
            <a:off x="7726565" y="340559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Box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Aramado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1" y="2291226"/>
            <a:ext cx="5427435" cy="423411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principal característica desse vidro é a sua resistência ao fogo, sendo considerado um material anti – chama;</a:t>
            </a:r>
          </a:p>
          <a:p>
            <a:pPr algn="just"/>
            <a:r>
              <a:rPr lang="pt-BR" dirty="0"/>
              <a:t>Ele reduz também o risco de acidente, pois, caso quebre, não estilhaça, mantêm – se presos à tela metálica;</a:t>
            </a:r>
          </a:p>
          <a:p>
            <a:pPr algn="just"/>
            <a:r>
              <a:rPr lang="pt-BR" dirty="0"/>
              <a:t>Que é resistente á corrosão, não se decompõe, nem enferruja.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 descr="Vidro_Aramado_Incolor_00013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628" y="606348"/>
            <a:ext cx="1512168" cy="137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3" descr="aramado_cober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1625" y="2291227"/>
            <a:ext cx="2891738" cy="206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7103646" y="4253039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Coberturas</a:t>
            </a:r>
          </a:p>
        </p:txBody>
      </p:sp>
      <p:pic>
        <p:nvPicPr>
          <p:cNvPr id="7" name="Imagem 6" descr="guarda-corpo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7504" y="4530038"/>
            <a:ext cx="2232248" cy="160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6701209" y="6079798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Peitoris – Guarda - Corpos</a:t>
            </a: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BB00F3-0C1C-AA17-D463-576A0B2F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pt-BR" sz="3800" dirty="0">
                <a:solidFill>
                  <a:srgbClr val="FFFFFF"/>
                </a:solidFill>
              </a:rPr>
              <a:t>Vidro Blindado</a:t>
            </a:r>
          </a:p>
        </p:txBody>
      </p:sp>
      <p:pic>
        <p:nvPicPr>
          <p:cNvPr id="5" name="Espaço Reservado para Conteúdo 3" descr="delamina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1346" y="4583921"/>
            <a:ext cx="1867149" cy="140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7499431" y="6091085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Automóveis</a:t>
            </a:r>
          </a:p>
        </p:txBody>
      </p:sp>
      <p:pic>
        <p:nvPicPr>
          <p:cNvPr id="4" name="Imagem 3" descr="fachada_banco-do-bras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7344" y="395682"/>
            <a:ext cx="1408316" cy="165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346992" y="1999873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Fachada de Bancos</a:t>
            </a:r>
          </a:p>
        </p:txBody>
      </p:sp>
      <p:pic>
        <p:nvPicPr>
          <p:cNvPr id="6" name="Imagem 5" descr="sorte_certa_loteri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1346" y="2562932"/>
            <a:ext cx="2007619" cy="133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7260897" y="3866301"/>
            <a:ext cx="164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Fachada de Lotéricas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3C3272F8-3070-9D23-75E2-247D0E61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424" y="548680"/>
            <a:ext cx="3337922" cy="5832648"/>
          </a:xfrm>
        </p:spPr>
        <p:txBody>
          <a:bodyPr>
            <a:noAutofit/>
          </a:bodyPr>
          <a:lstStyle/>
          <a:p>
            <a:pPr algn="just"/>
            <a:r>
              <a:rPr lang="pt-BR" sz="1700" dirty="0"/>
              <a:t>É obtido através de várias camadas plásticas colocadas entre vidros comuns com o objetivo de absorção de energia.</a:t>
            </a:r>
          </a:p>
          <a:p>
            <a:pPr algn="just"/>
            <a:r>
              <a:rPr lang="pt-BR" sz="1700" dirty="0"/>
              <a:t>O vidro blindado ficou conhecido como vidro balístico pela capacidade de reter projéteis como balas de revólver. Pode ser usado em portas, mas seu uso se difundiu como acessório de carros.</a:t>
            </a:r>
          </a:p>
          <a:p>
            <a:pPr algn="just"/>
            <a:r>
              <a:rPr lang="pt-BR" sz="1700" dirty="0"/>
              <a:t>O vidro balístico é resistente a balas de revólver, barras de aço, fogo, etc. Quando sofre impacto ele se danifica, mas nada que coloque as vidas sob sua proteção em perigo. A película evita que o vidro se transforme em cacos, dessa forma a tecnologia atua como uma importante arma contra o crime. </a:t>
            </a:r>
            <a:br>
              <a:rPr lang="pt-BR" sz="1700" dirty="0"/>
            </a:br>
            <a:endParaRPr lang="pt-BR" sz="1700" dirty="0"/>
          </a:p>
        </p:txBody>
      </p:sp>
      <p:pic>
        <p:nvPicPr>
          <p:cNvPr id="15" name="Imagem 14" descr="].jpg">
            <a:extLst>
              <a:ext uri="{FF2B5EF4-FFF2-40B4-BE49-F238E27FC236}">
                <a16:creationId xmlns:a16="http://schemas.microsoft.com/office/drawing/2014/main" id="{F1BBC0C1-F599-0CE2-D16C-3C9FEB0B8F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941" y="131477"/>
            <a:ext cx="3096344" cy="139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88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141ED-6110-CC69-3585-23029375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pt-BR" sz="3800" dirty="0">
                <a:solidFill>
                  <a:srgbClr val="FFFFFF"/>
                </a:solidFill>
              </a:rPr>
              <a:t>Vidro Duplo</a:t>
            </a:r>
          </a:p>
        </p:txBody>
      </p:sp>
      <p:pic>
        <p:nvPicPr>
          <p:cNvPr id="4" name="Espaço Reservado para Conteúdo 3" descr="http://solutions.3m.com.br/3MContentRetrievalAPI/BlobServlet?lmd=1312829487000&amp;locale=pt_BR&amp;assetType=MMM_Image&amp;assetId=1273692034936&amp;blobAttribute=ImageFile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24030" y="133342"/>
            <a:ext cx="2536202" cy="161885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Imagem 4" descr="http://www.designsp.com.br/imagens/produtos-vidros/fachadas-envidracamento-predios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3391" y="5331419"/>
            <a:ext cx="1484473" cy="117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ço Reservado para Conteúdo 3" descr="http://vidrispelho.com/images/vidro1_5/vidros_duplos4.jpg">
            <a:extLst>
              <a:ext uri="{FF2B5EF4-FFF2-40B4-BE49-F238E27FC236}">
                <a16:creationId xmlns:a16="http://schemas.microsoft.com/office/drawing/2014/main" id="{3D7AA57E-6F78-4892-9930-60D058F9CE65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56651" y="109021"/>
            <a:ext cx="2198389" cy="164879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Picture 6" descr="Resultado de imagem para AERONAVE">
            <a:extLst>
              <a:ext uri="{FF2B5EF4-FFF2-40B4-BE49-F238E27FC236}">
                <a16:creationId xmlns:a16="http://schemas.microsoft.com/office/drawing/2014/main" id="{F343C164-7F9A-42E4-8BB3-6484EFDF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8" y="5344302"/>
            <a:ext cx="1876299" cy="115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C:\Users\LETICIA\Documents\trabalhos do CEAP\3 semestre\reginaldo-tecnologia\ini_akustex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383" y="70185"/>
            <a:ext cx="1472611" cy="165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FBCB400-9143-B029-4D43-BF716A5A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7" y="1838763"/>
            <a:ext cx="5499868" cy="4644587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1600" dirty="0"/>
              <a:t>Denominado vidro insulado, ou sanduíche de vidros.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1600" dirty="0"/>
              <a:t>Trata-se de um sistema de duplo envidraçamento (duas chapas de vidro,) podendo ser idênticas ou de propriedades diferentes, aproveitando as características de cada um, como, por exemplo, a resistência dos vidros temperados (externamente) com a proteção térmica e acústica e a segurança dos vidros laminados refletivos (internamente)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1600" dirty="0"/>
              <a:t>Suas chapas são separadas por um perfil de alumínio que é colado em todo o seu perímetro, onde dentre deste encontrasse uma câmara interna cheia de ar que, opcionalmente, pode ser preenchida por outro gás (Argônio).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1600" dirty="0"/>
              <a:t>A utilização do gás argônio entre os painéis de vidros duplos aumenta de maneira significativa as propriedades térmicas do produto. De forma simples, o gás argônio possui menor densidade dentro do espaço entre os vidros e, assim, atenua a absorção do calor, melhorando o desempenho térmico do vidro insulado, deixando o ambiente mais agradável.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pt-BR" sz="1600" dirty="0"/>
          </a:p>
        </p:txBody>
      </p:sp>
      <p:pic>
        <p:nvPicPr>
          <p:cNvPr id="4098" name="Picture 2" descr="Gás Argônio: o segredo do isolamento térmico no seu vidro ...">
            <a:extLst>
              <a:ext uri="{FF2B5EF4-FFF2-40B4-BE49-F238E27FC236}">
                <a16:creationId xmlns:a16="http://schemas.microsoft.com/office/drawing/2014/main" id="{113074B1-7F09-7440-C64B-53EE1C0A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2" y="185071"/>
            <a:ext cx="2098495" cy="14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4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Pintado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132856"/>
            <a:ext cx="4558280" cy="396619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Produzido a partir de um vidro </a:t>
            </a:r>
            <a:r>
              <a:rPr lang="pt-BR" dirty="0" err="1"/>
              <a:t>float</a:t>
            </a:r>
            <a:r>
              <a:rPr lang="pt-BR" dirty="0"/>
              <a:t>, recebe na linha de produção uma pintura especial, o que lhe confere, além do acabamento colorido e de alto brilho, maior resistência. </a:t>
            </a:r>
          </a:p>
          <a:p>
            <a:pPr algn="just"/>
            <a:r>
              <a:rPr lang="pt-BR" dirty="0"/>
              <a:t>Sua versatilidade possibilita a utilização em móveis, residências, escritórios, hotéis, lojas e museus. </a:t>
            </a:r>
          </a:p>
          <a:p>
            <a:pPr algn="just"/>
            <a:endParaRPr lang="pt-BR" dirty="0"/>
          </a:p>
        </p:txBody>
      </p:sp>
      <p:pic>
        <p:nvPicPr>
          <p:cNvPr id="5122" name="Picture 2" descr="Resultado de imagem para VIDRO PIN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05" y="2697969"/>
            <a:ext cx="3772043" cy="283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0868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Serigrafado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204864"/>
            <a:ext cx="4558280" cy="3894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No processo de serigrafia do vidro é feita a aplicação de uma tinta </a:t>
            </a:r>
            <a:r>
              <a:rPr lang="pt-BR" dirty="0" err="1"/>
              <a:t>vitrificante</a:t>
            </a:r>
            <a:r>
              <a:rPr lang="pt-BR" dirty="0"/>
              <a:t> (esmalte cerâmico) no vidro comum, incolor ou colorido na massa. </a:t>
            </a:r>
          </a:p>
          <a:p>
            <a:pPr algn="just"/>
            <a:r>
              <a:rPr lang="pt-BR" dirty="0"/>
              <a:t>Em seguida esse vidro passa por um forno de têmpera onde os pigmentos cerâmicos passam a fazer parte dele. </a:t>
            </a:r>
          </a:p>
          <a:p>
            <a:pPr algn="just"/>
            <a:r>
              <a:rPr lang="pt-BR" dirty="0"/>
              <a:t>Ao final do processo, obtém-se um vidro temperado com textura extremamente resistente, inclusive ao atrito com metais pontiagudos.</a:t>
            </a:r>
          </a:p>
          <a:p>
            <a:endParaRPr lang="pt-BR" dirty="0"/>
          </a:p>
        </p:txBody>
      </p:sp>
      <p:pic>
        <p:nvPicPr>
          <p:cNvPr id="6146" name="Picture 2" descr="Resultado de imagem para vidro serigraf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2074"/>
            <a:ext cx="3994686" cy="2999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7498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Acidado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1638" y="2388476"/>
            <a:ext cx="4760441" cy="371057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São vidros tratados com ácido e com aparência esbranquiçada. Oferece diversas opções estéticas para arquitetos e decoradores, pois combinam a leveza do vidro com a sutileza da translucidez, dando um toque de nobreza ao design de móveis e à decoração dos mais diversos ambientes.</a:t>
            </a:r>
          </a:p>
          <a:p>
            <a:pPr algn="just"/>
            <a:endParaRPr lang="pt-BR" dirty="0"/>
          </a:p>
        </p:txBody>
      </p:sp>
      <p:pic>
        <p:nvPicPr>
          <p:cNvPr id="4098" name="Picture 2" descr="Resultado de imagem para VIDRO ACID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02" y="2708920"/>
            <a:ext cx="3614132" cy="284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9369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impresso ou Fantasia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348880"/>
            <a:ext cx="4702296" cy="375016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Vidros translúcidos com desenhos em uma ou ambas as partes.</a:t>
            </a:r>
          </a:p>
          <a:p>
            <a:pPr algn="just"/>
            <a:r>
              <a:rPr lang="pt-BR" dirty="0"/>
              <a:t>São indicados em locais onde se deseja luminosidade, porém sem comprometer a privacidade (portas, janelas, divisórias, fachadas, etc.)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25" y="2067429"/>
            <a:ext cx="3072970" cy="1923271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329" y="4223964"/>
            <a:ext cx="2784163" cy="23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15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pt-BR" sz="3800">
                <a:solidFill>
                  <a:srgbClr val="FFFFFF"/>
                </a:solidFill>
              </a:rPr>
              <a:t>O que é vidro?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3425" y="270364"/>
            <a:ext cx="5169056" cy="3920022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>
                <a:solidFill>
                  <a:srgbClr val="FFFFFF"/>
                </a:solidFill>
              </a:rPr>
              <a:t>O vidro é uma substância inorgânica, amorfa e fisicamente homogênea, obtida por resfriamento de uma massa em fusão (</a:t>
            </a:r>
            <a:r>
              <a:rPr lang="pt-BR" sz="2000" dirty="0"/>
              <a:t>1500ºC)</a:t>
            </a:r>
            <a:r>
              <a:rPr lang="pt-BR" sz="2000" dirty="0">
                <a:solidFill>
                  <a:srgbClr val="FFFFFF"/>
                </a:solidFill>
              </a:rPr>
              <a:t> que endurece pelo aumento contínuo de viscosidade até atingir a condição de rigidez, mas sem sofrer cristalização.</a:t>
            </a:r>
          </a:p>
          <a:p>
            <a:pPr algn="just"/>
            <a:r>
              <a:rPr lang="pt-BR" sz="2000" dirty="0">
                <a:solidFill>
                  <a:srgbClr val="FFFFFF"/>
                </a:solidFill>
              </a:rPr>
              <a:t>O vidro é 100% reciclável, infinitas vezes sem perda de qualidade e pureza do vidro. Com 1kg de caco, se faz 1kg de vidro novo.</a:t>
            </a:r>
          </a:p>
          <a:p>
            <a:pPr algn="just"/>
            <a:endParaRPr lang="pt-BR" sz="2000" dirty="0">
              <a:solidFill>
                <a:srgbClr val="FFFFF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6B4061-A44D-A918-E540-63434C3EC7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1000"/>
          </a:blip>
          <a:stretch>
            <a:fillRect/>
          </a:stretch>
        </p:blipFill>
        <p:spPr>
          <a:xfrm>
            <a:off x="4400387" y="3944831"/>
            <a:ext cx="4064268" cy="24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558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Tijolo de Vidro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91299"/>
            <a:ext cx="4702296" cy="3920480"/>
          </a:xfrm>
        </p:spPr>
        <p:txBody>
          <a:bodyPr>
            <a:noAutofit/>
          </a:bodyPr>
          <a:lstStyle/>
          <a:p>
            <a:pPr algn="just"/>
            <a:r>
              <a:rPr lang="pt-BR" sz="2100" dirty="0"/>
              <a:t>O uso do tijolo de vidro na construção não implica apenas em uma característica estrutural, mas pode ser a solução para criar luminosidade em um ambiente, já que a característica translúcida do vidro permite a passagem de luz</a:t>
            </a:r>
          </a:p>
          <a:p>
            <a:pPr algn="just"/>
            <a:r>
              <a:rPr lang="pt-BR" sz="2100" dirty="0"/>
              <a:t>É o modelo de tijolo de vidro mais utilizado e conhecido de todos. O bloco é todo fechado, como se fosse um bloco convencional, mas neste caso de vidro.</a:t>
            </a:r>
            <a:br>
              <a:rPr lang="pt-BR" sz="2100" dirty="0"/>
            </a:br>
            <a:br>
              <a:rPr lang="pt-BR" sz="2100" dirty="0"/>
            </a:br>
            <a:endParaRPr lang="pt-BR" sz="2100" dirty="0"/>
          </a:p>
        </p:txBody>
      </p:sp>
      <p:pic>
        <p:nvPicPr>
          <p:cNvPr id="8194" name="Picture 2" descr="bloco fix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32560"/>
            <a:ext cx="1200206" cy="1101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arede s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82" y="2161821"/>
            <a:ext cx="2089718" cy="2089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redes com modelo tradi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61" y="4319718"/>
            <a:ext cx="3716610" cy="208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3457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Tijolos Coloridos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420888"/>
            <a:ext cx="2902096" cy="3960440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Apesar de o modelo de vidro incolor ser o mais tradicional, há as versões de tijolos de vidro colorido. A escolha desse tipo de bloco é ideal para quem busca a valorização arquitetônica no projeto.</a:t>
            </a:r>
            <a:br>
              <a:rPr lang="pt-BR" sz="2000" dirty="0"/>
            </a:br>
            <a:br>
              <a:rPr lang="pt-BR" sz="2000" dirty="0"/>
            </a:br>
            <a:endParaRPr lang="pt-BR" sz="2000" dirty="0"/>
          </a:p>
        </p:txBody>
      </p:sp>
      <p:pic>
        <p:nvPicPr>
          <p:cNvPr id="12290" name="Picture 2" descr="modelos color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36488"/>
            <a:ext cx="2195799" cy="168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ala bloco color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62" y="2145911"/>
            <a:ext cx="317257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ecoração blocos colori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46" y="4725144"/>
            <a:ext cx="3456384" cy="194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5429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Tijolo Vazado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4248474" cy="385192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Modelo tem vidros inclinados e que com uma abertura, permitindo assim a passagem e circulação de ar no ambiente.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10242" name="Picture 2" descr="vaz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40" y="4541054"/>
            <a:ext cx="3301944" cy="18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odelo abe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46" y="4477736"/>
            <a:ext cx="2746200" cy="206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loco com ventil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46" y="2126661"/>
            <a:ext cx="2764750" cy="2076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4292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348880"/>
            <a:ext cx="4536504" cy="3903304"/>
          </a:xfrm>
        </p:spPr>
        <p:txBody>
          <a:bodyPr>
            <a:noAutofit/>
          </a:bodyPr>
          <a:lstStyle/>
          <a:p>
            <a:pPr algn="just"/>
            <a:r>
              <a:rPr lang="pt-BR" sz="2100" dirty="0"/>
              <a:t>Os fabricantes usam três camadas. </a:t>
            </a:r>
          </a:p>
          <a:p>
            <a:pPr algn="just"/>
            <a:r>
              <a:rPr lang="pt-BR" sz="2100" dirty="0"/>
              <a:t>A principal é uma superfície de metal </a:t>
            </a:r>
            <a:r>
              <a:rPr lang="pt-BR" sz="2100" dirty="0" err="1"/>
              <a:t>superpolida</a:t>
            </a:r>
            <a:r>
              <a:rPr lang="pt-BR" sz="2100" dirty="0"/>
              <a:t> (prata), que reflete a luz e fica no meio do espelho. Por trás dela, existe uma camada escura, normalmente de tinta preta, que absorve a luz que vem de trás do espelho e impede que ela “vaze” pela camada refletora de metal. </a:t>
            </a:r>
          </a:p>
        </p:txBody>
      </p:sp>
      <p:sp>
        <p:nvSpPr>
          <p:cNvPr id="4" name="AutoShape 2" descr="Resultado de imagem para ESPE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Resultado de imagem para ESPEL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71" y="2564904"/>
            <a:ext cx="2664296" cy="266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6D80A54-BB55-45C7-93B4-8F37DC1DCEBF}"/>
              </a:ext>
            </a:extLst>
          </p:cNvPr>
          <p:cNvSpPr/>
          <p:nvPr/>
        </p:nvSpPr>
        <p:spPr>
          <a:xfrm>
            <a:off x="1475656" y="6345324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https://www.youtube.com/watch?v=Xdhw4-sXZRw</a:t>
            </a:r>
          </a:p>
        </p:txBody>
      </p:sp>
    </p:spTree>
    <p:extLst>
      <p:ext uri="{BB962C8B-B14F-4D97-AF65-F5344CB8AC3E}">
        <p14:creationId xmlns:p14="http://schemas.microsoft.com/office/powerpoint/2010/main" val="172838571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3EBA28AC-37AD-4894-8D67-7FDD7F2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9" name="Picture 4108">
            <a:extLst>
              <a:ext uri="{FF2B5EF4-FFF2-40B4-BE49-F238E27FC236}">
                <a16:creationId xmlns:a16="http://schemas.microsoft.com/office/drawing/2014/main" id="{1B843E16-AE20-48A1-81A0-0363DDF34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9ED93D7-F0B4-402C-A7DC-EB5E44F8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09D4B417-C481-4690-8D44-A579114A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0964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4188508" cy="1080938"/>
          </a:xfrm>
        </p:spPr>
        <p:txBody>
          <a:bodyPr>
            <a:normAutofit/>
          </a:bodyPr>
          <a:lstStyle/>
          <a:p>
            <a:r>
              <a:rPr lang="pt-BR" dirty="0"/>
              <a:t>Vidro Curvo</a:t>
            </a:r>
          </a:p>
        </p:txBody>
      </p:sp>
      <p:pic>
        <p:nvPicPr>
          <p:cNvPr id="4115" name="Picture 4114">
            <a:extLst>
              <a:ext uri="{FF2B5EF4-FFF2-40B4-BE49-F238E27FC236}">
                <a16:creationId xmlns:a16="http://schemas.microsoft.com/office/drawing/2014/main" id="{997A4C60-39FA-4152-B181-3DB1299F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4807458" cy="25839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13874"/>
            <a:ext cx="4159361" cy="4555486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O processo de curvatura consiste em colocar o vidro </a:t>
            </a:r>
            <a:r>
              <a:rPr lang="pt-BR" sz="1800" dirty="0" err="1"/>
              <a:t>float</a:t>
            </a:r>
            <a:r>
              <a:rPr lang="pt-BR" sz="1800" dirty="0"/>
              <a:t> sobre um molde (matriz) de aço comum ou inoxidável dentro de um carrinho. Em seguida, esse veículo entra embaixo do forno suspenso. </a:t>
            </a:r>
          </a:p>
          <a:p>
            <a:pPr algn="just"/>
            <a:r>
              <a:rPr lang="pt-BR" sz="1800" dirty="0"/>
              <a:t>Após o encaixe da máquina ao carrinho, o vidro é curvado a uma temperatura média de 650 graus, adquirindo a curvatura definida pelo molde por meio de gravidade. </a:t>
            </a:r>
          </a:p>
          <a:p>
            <a:pPr algn="just"/>
            <a:r>
              <a:rPr lang="pt-BR" sz="1800" dirty="0"/>
              <a:t>Em seguida, o vidro é resfriado lentamente para evitar tensões internas. O tempo gasto no processo é definido de acordo com a espessura e o raio de curvatura.</a:t>
            </a: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567D5365-F2DF-4B45-84FB-3BCD5BFA7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488844"/>
            <a:ext cx="2015805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Resultado de imagem para vidro cur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314" y="1561542"/>
            <a:ext cx="1785485" cy="13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Rectangle 4118">
            <a:extLst>
              <a:ext uri="{FF2B5EF4-FFF2-40B4-BE49-F238E27FC236}">
                <a16:creationId xmlns:a16="http://schemas.microsoft.com/office/drawing/2014/main" id="{4D283E39-8D35-4861-A887-26D29829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488845"/>
            <a:ext cx="1665600" cy="24375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ultado de imagem para vidro cur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857" y="1263643"/>
            <a:ext cx="1412243" cy="8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Rectangle 4120">
            <a:extLst>
              <a:ext uri="{FF2B5EF4-FFF2-40B4-BE49-F238E27FC236}">
                <a16:creationId xmlns:a16="http://schemas.microsoft.com/office/drawing/2014/main" id="{F2911CD3-584F-4FE9-844F-8BEE82CC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4164748"/>
            <a:ext cx="2015805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Resultado de imagem para vidro cur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314" y="4722090"/>
            <a:ext cx="1785485" cy="10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4122">
            <a:extLst>
              <a:ext uri="{FF2B5EF4-FFF2-40B4-BE49-F238E27FC236}">
                <a16:creationId xmlns:a16="http://schemas.microsoft.com/office/drawing/2014/main" id="{0B3DCC23-4B68-4BC0-92BA-311848FAF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3108997"/>
            <a:ext cx="16656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576" y="3900591"/>
            <a:ext cx="1415524" cy="16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661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Espião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204864"/>
            <a:ext cx="4990328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O chamado “vidro espião” (opaco por uma face e transparente por outra) é produzido em câmaras onde vácuo parcial é criado (um décimo de ar permanece).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Ligas de cromo </a:t>
            </a:r>
            <a:r>
              <a:rPr lang="pt-BR" dirty="0"/>
              <a:t>em partículas são aplicadas num filamento e, quando uma corrente elétrica atravessa esse filamento, o metal evapora e as partículas metálicas depositam-se sobre o vidro, formando um filme metálico resistente e aderente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99" y="2716579"/>
            <a:ext cx="3380249" cy="24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73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Fibra de Vidro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1" y="2336873"/>
            <a:ext cx="4830688" cy="35993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dirty="0"/>
              <a:t>É um material incombustível, não absorvente, quimicamente estável, resiste ao ataque de insetos, roedores e fungos</a:t>
            </a:r>
          </a:p>
          <a:p>
            <a:pPr algn="just"/>
            <a:r>
              <a:rPr lang="pt-BR" sz="2500" dirty="0"/>
              <a:t>São utilizadas para reforçar plásticos, fitas, tendo variadas aplicações. Destacam-se como isolante térmico e acústico e são produzidas a partir de vidros de baixa alcalinidade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537" y="4522178"/>
            <a:ext cx="3201101" cy="20176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537" y="2136698"/>
            <a:ext cx="3201101" cy="2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1594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</a:t>
            </a:r>
            <a:r>
              <a:rPr lang="pt-BR" dirty="0" err="1"/>
              <a:t>AutoLimpante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2060848"/>
            <a:ext cx="5350368" cy="43204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float</a:t>
            </a:r>
            <a:r>
              <a:rPr lang="pt-BR" dirty="0"/>
              <a:t> recebe uma película com uma camada com partículas de </a:t>
            </a:r>
            <a:r>
              <a:rPr lang="pt-BR" b="1" dirty="0">
                <a:solidFill>
                  <a:srgbClr val="FF0000"/>
                </a:solidFill>
              </a:rPr>
              <a:t>dióxido de titânio (TiO2)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A camada de cobertura age de duas formas: na primeira, quebra as moléculas orgânicas; e, na segunda, elimina a poeira inorgânica. </a:t>
            </a:r>
          </a:p>
          <a:p>
            <a:pPr algn="just"/>
            <a:r>
              <a:rPr lang="pt-BR" dirty="0"/>
              <a:t>A quebra das moléculas orgânicas é feita por meio do processo chamado fotocatalítico. Os raios ultravioleta reagem com a cobertura de dióxido de titânio do vidro autolimpante e desintegram as moléculas à base de carbono, eliminando totalmente a poeira orgânica.</a:t>
            </a:r>
          </a:p>
          <a:p>
            <a:pPr algn="just"/>
            <a:r>
              <a:rPr lang="pt-BR" dirty="0"/>
              <a:t>A segunda parte do processo acontece quando a chuva ou um jato d’água atingem o vidro, como a água se espalha igualmente por toda superfície do vidro autolimpante, </a:t>
            </a:r>
            <a:r>
              <a:rPr lang="pt-BR" dirty="0" err="1"/>
              <a:t>levao</a:t>
            </a:r>
            <a:r>
              <a:rPr lang="pt-BR" dirty="0"/>
              <a:t> com ela toda a poeira.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0" y="2009094"/>
            <a:ext cx="3033446" cy="2376264"/>
          </a:xfrm>
          <a:prstGeom prst="rect">
            <a:avLst/>
          </a:prstGeom>
        </p:spPr>
      </p:pic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0" y="4466283"/>
            <a:ext cx="3033446" cy="22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370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vidro na construção civil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1720" y="2324872"/>
            <a:ext cx="6681944" cy="1536176"/>
          </a:xfrm>
        </p:spPr>
        <p:txBody>
          <a:bodyPr>
            <a:normAutofit/>
          </a:bodyPr>
          <a:lstStyle/>
          <a:p>
            <a:r>
              <a:rPr lang="pt-BR" dirty="0"/>
              <a:t>Luminosidade</a:t>
            </a:r>
          </a:p>
          <a:p>
            <a:r>
              <a:rPr lang="pt-BR" dirty="0"/>
              <a:t>Garante leveza aos ambientes</a:t>
            </a:r>
          </a:p>
          <a:p>
            <a:r>
              <a:rPr lang="pt-BR" dirty="0"/>
              <a:t>Relação entre os meios externo e interno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2" y="2132856"/>
            <a:ext cx="834277" cy="2304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1" y="4610872"/>
            <a:ext cx="845814" cy="1955998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4211960" y="5454460"/>
            <a:ext cx="939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964408" y="5816740"/>
            <a:ext cx="939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EAA0CC-E5D2-A7FD-108A-4496713FA3F7}"/>
              </a:ext>
            </a:extLst>
          </p:cNvPr>
          <p:cNvSpPr txBox="1"/>
          <p:nvPr/>
        </p:nvSpPr>
        <p:spPr>
          <a:xfrm>
            <a:off x="2195736" y="5013176"/>
            <a:ext cx="6681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Preço</a:t>
            </a:r>
          </a:p>
          <a:p>
            <a:r>
              <a:rPr lang="pt-BR" sz="2400" dirty="0"/>
              <a:t>Aquecimento              Isolamento Térmico</a:t>
            </a:r>
          </a:p>
          <a:p>
            <a:r>
              <a:rPr lang="pt-BR" sz="2400" dirty="0"/>
              <a:t>Barulho                    Isolamento Acústico</a:t>
            </a:r>
          </a:p>
        </p:txBody>
      </p:sp>
    </p:spTree>
    <p:extLst>
      <p:ext uri="{BB962C8B-B14F-4D97-AF65-F5344CB8AC3E}">
        <p14:creationId xmlns:p14="http://schemas.microsoft.com/office/powerpoint/2010/main" val="218038724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3005F-0B33-109A-90AE-642BF4AA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Dimensões NBR 11706/1992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D593174-F29A-5AE5-6361-77170C6296C8}"/>
              </a:ext>
            </a:extLst>
          </p:cNvPr>
          <p:cNvSpPr/>
          <p:nvPr/>
        </p:nvSpPr>
        <p:spPr>
          <a:xfrm>
            <a:off x="527371" y="1439189"/>
            <a:ext cx="5484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latin typeface="+mj-lt"/>
              </a:rPr>
              <a:t>Espessuras nominais das chapas referentes ao tipo do vidro.</a:t>
            </a:r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72853A1B-0604-02D9-7CC2-040D62134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177" y="2132856"/>
            <a:ext cx="7385645" cy="44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>
            <a:normAutofit/>
          </a:bodyPr>
          <a:lstStyle/>
          <a:p>
            <a:r>
              <a:rPr lang="pt-BR" sz="2100"/>
              <a:t>Cálculo de espessura dos vidros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CE6F52-45A3-561F-8491-4CD87471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11" y="2108832"/>
            <a:ext cx="3072945" cy="2532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300" dirty="0"/>
              <a:t>1º-Altura de instalação do vidro (andar)</a:t>
            </a:r>
          </a:p>
          <a:p>
            <a:pPr marL="0" indent="0" algn="just">
              <a:buNone/>
            </a:pPr>
            <a:r>
              <a:rPr lang="pt-BR" sz="1300" dirty="0"/>
              <a:t>2º-Relação comprimento/largura (a/b)</a:t>
            </a:r>
          </a:p>
          <a:p>
            <a:pPr marL="0" indent="0" algn="just">
              <a:buNone/>
            </a:pPr>
            <a:r>
              <a:rPr lang="pt-BR" sz="1300" dirty="0"/>
              <a:t>3º-Retirar valor e/b do gráfico (e = espessura)</a:t>
            </a:r>
          </a:p>
          <a:p>
            <a:pPr marL="0" indent="0" algn="just">
              <a:buNone/>
            </a:pPr>
            <a:r>
              <a:rPr lang="pt-BR" sz="1300" dirty="0"/>
              <a:t>4º-Obter valor da espessura</a:t>
            </a:r>
          </a:p>
          <a:p>
            <a:pPr marL="0" indent="0" algn="just">
              <a:buNone/>
            </a:pPr>
            <a:r>
              <a:rPr lang="pt-BR" sz="1300" dirty="0"/>
              <a:t>5º-Escolher a espessura comercial mais adequada </a:t>
            </a:r>
          </a:p>
          <a:p>
            <a:pPr algn="just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642795"/>
            <a:ext cx="4704491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685" y="1020759"/>
            <a:ext cx="4679075" cy="28921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AD1DBC-E813-1285-D206-2AA9799969A7}"/>
              </a:ext>
            </a:extLst>
          </p:cNvPr>
          <p:cNvSpPr/>
          <p:nvPr/>
        </p:nvSpPr>
        <p:spPr>
          <a:xfrm>
            <a:off x="4527071" y="4335307"/>
            <a:ext cx="2736304" cy="15099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Vão em uma obra para instalação de vidro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4B61D-3FE7-4EFF-6881-3131F742DEFC}"/>
                  </a:ext>
                </a:extLst>
              </p:cNvPr>
              <p:cNvSpPr txBox="1"/>
              <p:nvPr/>
            </p:nvSpPr>
            <p:spPr>
              <a:xfrm>
                <a:off x="4974554" y="5888305"/>
                <a:ext cx="1841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𝑐𝑜𝑚𝑝𝑟𝑖𝑚𝑒𝑛𝑡𝑜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1C4B61D-3FE7-4EFF-6881-3131F742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54" y="5888305"/>
                <a:ext cx="1841338" cy="276999"/>
              </a:xfrm>
              <a:prstGeom prst="rect">
                <a:avLst/>
              </a:prstGeom>
              <a:blipFill>
                <a:blip r:embed="rId6"/>
                <a:stretch>
                  <a:fillRect l="-993" r="-36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BD6AC18-9F05-29D3-C859-B0AD3DBEE8B3}"/>
                  </a:ext>
                </a:extLst>
              </p:cNvPr>
              <p:cNvSpPr txBox="1"/>
              <p:nvPr/>
            </p:nvSpPr>
            <p:spPr>
              <a:xfrm>
                <a:off x="7263375" y="5090286"/>
                <a:ext cx="1269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𝑙𝑎𝑟𝑔𝑢𝑟𝑎</m:t>
                      </m:r>
                      <m:r>
                        <a:rPr lang="pt-B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BD6AC18-9F05-29D3-C859-B0AD3DBE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75" y="5090286"/>
                <a:ext cx="1269065" cy="276999"/>
              </a:xfrm>
              <a:prstGeom prst="rect">
                <a:avLst/>
              </a:prstGeom>
              <a:blipFill>
                <a:blip r:embed="rId7"/>
                <a:stretch>
                  <a:fillRect l="-3349" r="-5263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326CD25-45E7-E6BE-5BA6-78B82357219F}"/>
                  </a:ext>
                </a:extLst>
              </p:cNvPr>
              <p:cNvSpPr txBox="1"/>
              <p:nvPr/>
            </p:nvSpPr>
            <p:spPr>
              <a:xfrm>
                <a:off x="964487" y="4335169"/>
                <a:ext cx="1281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𝐸𝑥𝑒𝑚𝑝𝑙𝑜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01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326CD25-45E7-E6BE-5BA6-78B823572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87" y="4335169"/>
                <a:ext cx="1281056" cy="276999"/>
              </a:xfrm>
              <a:prstGeom prst="rect">
                <a:avLst/>
              </a:prstGeom>
              <a:blipFill>
                <a:blip r:embed="rId8"/>
                <a:stretch>
                  <a:fillRect l="-5714" r="-381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AE97F5E-E403-7F0A-2827-FDC43B02AEBD}"/>
                  </a:ext>
                </a:extLst>
              </p:cNvPr>
              <p:cNvSpPr txBox="1"/>
              <p:nvPr/>
            </p:nvSpPr>
            <p:spPr>
              <a:xfrm>
                <a:off x="157549" y="4622919"/>
                <a:ext cx="28184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𝑐𝑜𝑚𝑝𝑟𝑖𝑚𝑒𝑛𝑡𝑜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=2,50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AE97F5E-E403-7F0A-2827-FDC43B02A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9" y="4622919"/>
                <a:ext cx="2818400" cy="276999"/>
              </a:xfrm>
              <a:prstGeom prst="rect">
                <a:avLst/>
              </a:prstGeom>
              <a:blipFill>
                <a:blip r:embed="rId9"/>
                <a:stretch>
                  <a:fillRect l="-433" r="-649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DE0AE2A-3388-49E6-D376-7D317BFB99EB}"/>
                  </a:ext>
                </a:extLst>
              </p:cNvPr>
              <p:cNvSpPr txBox="1"/>
              <p:nvPr/>
            </p:nvSpPr>
            <p:spPr>
              <a:xfrm>
                <a:off x="165965" y="4899918"/>
                <a:ext cx="2200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𝑙𝑎𝑟𝑔𝑢𝑟𝑎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DE0AE2A-3388-49E6-D376-7D317BFB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65" y="4899918"/>
                <a:ext cx="2200411" cy="276999"/>
              </a:xfrm>
              <a:prstGeom prst="rect">
                <a:avLst/>
              </a:prstGeom>
              <a:blipFill>
                <a:blip r:embed="rId10"/>
                <a:stretch>
                  <a:fillRect l="-1939" r="-193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57BA7AF-0184-10D1-7F6C-E12A89C5F85C}"/>
                  </a:ext>
                </a:extLst>
              </p:cNvPr>
              <p:cNvSpPr txBox="1"/>
              <p:nvPr/>
            </p:nvSpPr>
            <p:spPr>
              <a:xfrm>
                <a:off x="161247" y="5176917"/>
                <a:ext cx="3161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𝑆𝑖𝑡𝑢𝑎𝑑𝑜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10º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𝑎𝑛𝑑𝑎𝑟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(34,0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57BA7AF-0184-10D1-7F6C-E12A89C5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7" y="5176917"/>
                <a:ext cx="3161057" cy="276999"/>
              </a:xfrm>
              <a:prstGeom prst="rect">
                <a:avLst/>
              </a:prstGeom>
              <a:blipFill>
                <a:blip r:embed="rId11"/>
                <a:stretch>
                  <a:fillRect l="-1156" r="-192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E22FF8-090F-FEBC-4365-5B5E289619C6}"/>
                  </a:ext>
                </a:extLst>
              </p:cNvPr>
              <p:cNvSpPr txBox="1"/>
              <p:nvPr/>
            </p:nvSpPr>
            <p:spPr>
              <a:xfrm>
                <a:off x="332105" y="5509674"/>
                <a:ext cx="1624676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E22FF8-090F-FEBC-4365-5B5E2896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5" y="5509674"/>
                <a:ext cx="1624676" cy="555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DDDA328-5E7C-C09A-27DD-04AFFB71BF43}"/>
                  </a:ext>
                </a:extLst>
              </p:cNvPr>
              <p:cNvSpPr txBox="1"/>
              <p:nvPr/>
            </p:nvSpPr>
            <p:spPr>
              <a:xfrm>
                <a:off x="1922547" y="5549492"/>
                <a:ext cx="1063048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=5,2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DDDA328-5E7C-C09A-27DD-04AFFB71B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47" y="5549492"/>
                <a:ext cx="1063048" cy="4743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B57D77-0B33-645D-0ECE-D9295BB49A53}"/>
                  </a:ext>
                </a:extLst>
              </p:cNvPr>
              <p:cNvSpPr txBox="1"/>
              <p:nvPr/>
            </p:nvSpPr>
            <p:spPr>
              <a:xfrm>
                <a:off x="64413" y="6104772"/>
                <a:ext cx="37847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=5,20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=5,20 . 1,25=6,50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B57D77-0B33-645D-0ECE-D9295BB49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3" y="6104772"/>
                <a:ext cx="37847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Soprado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01752" y="2492896"/>
            <a:ext cx="5062336" cy="360615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fabricação é feita no </a:t>
            </a:r>
            <a:r>
              <a:rPr lang="pt-BR" b="1" dirty="0"/>
              <a:t>interior do forno </a:t>
            </a:r>
            <a:r>
              <a:rPr lang="pt-BR" dirty="0"/>
              <a:t>(</a:t>
            </a:r>
            <a:r>
              <a:rPr lang="pt-BR" dirty="0" err="1"/>
              <a:t>panelões</a:t>
            </a:r>
            <a:r>
              <a:rPr lang="pt-BR" dirty="0"/>
              <a:t>). Quando o material está quase fundido ≈ </a:t>
            </a:r>
            <a:r>
              <a:rPr lang="pt-BR" b="1" dirty="0"/>
              <a:t>1500ºC </a:t>
            </a:r>
            <a:r>
              <a:rPr lang="pt-BR" dirty="0"/>
              <a:t>, o operário imerge um canudo de ferro e retira-o rapidamente trazendo na sua extremidade uma bola de matéria incandescente.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216" y="1981231"/>
            <a:ext cx="3184032" cy="48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47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Comum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04864"/>
            <a:ext cx="1789514" cy="30598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04864"/>
            <a:ext cx="2659628" cy="305983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030E72-BE94-4C70-9F16-A4B3D4938093}"/>
              </a:ext>
            </a:extLst>
          </p:cNvPr>
          <p:cNvSpPr/>
          <p:nvPr/>
        </p:nvSpPr>
        <p:spPr>
          <a:xfrm>
            <a:off x="1619672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https://www.youtube.com/watch?v=CCuR_KWjgUk</a:t>
            </a:r>
          </a:p>
        </p:txBody>
      </p:sp>
    </p:spTree>
    <p:extLst>
      <p:ext uri="{BB962C8B-B14F-4D97-AF65-F5344CB8AC3E}">
        <p14:creationId xmlns:p14="http://schemas.microsoft.com/office/powerpoint/2010/main" val="205557699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pt-BR" dirty="0"/>
              <a:t>Vidro Estirado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2336872"/>
            <a:ext cx="4176464" cy="418847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No final do século 17, um método revolucionou a fabricação, onde a massa do vidro era derretida manualmente com rolos, como se fosse macarrão. Essa técnica era do vidro estirado.</a:t>
            </a:r>
          </a:p>
          <a:p>
            <a:pPr algn="just"/>
            <a:r>
              <a:rPr lang="pt-BR" sz="2200" dirty="0"/>
              <a:t>Em 1914, surgiu o processo </a:t>
            </a:r>
            <a:r>
              <a:rPr lang="pt-BR" sz="2200" dirty="0" err="1"/>
              <a:t>Fourcault</a:t>
            </a:r>
            <a:r>
              <a:rPr lang="pt-BR" sz="2200" dirty="0"/>
              <a:t>, processo mecânico de estirar a massa do vidro, onde o vidro é estirado verticalmente em uma torre de 10 a 15m de altura.</a:t>
            </a:r>
          </a:p>
          <a:p>
            <a:pPr algn="just"/>
            <a:endParaRPr lang="pt-BR" sz="2200" dirty="0"/>
          </a:p>
        </p:txBody>
      </p:sp>
      <p:pic>
        <p:nvPicPr>
          <p:cNvPr id="1026" name="Picture 2" descr="Diagrama, Esquemático&#10;&#10;Descrição gerada automaticamente">
            <a:extLst>
              <a:ext uri="{FF2B5EF4-FFF2-40B4-BE49-F238E27FC236}">
                <a16:creationId xmlns:a16="http://schemas.microsoft.com/office/drawing/2014/main" id="{BAF5EE32-A06D-D7F9-BB73-F487301D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7" y="3429000"/>
            <a:ext cx="4634999" cy="201622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9334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Vidro </a:t>
            </a:r>
            <a:r>
              <a:rPr lang="pt-BR" dirty="0" err="1"/>
              <a:t>Float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01752" y="2204864"/>
            <a:ext cx="3982216" cy="38941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Substituiu o processo clássico de vidro estirado.</a:t>
            </a:r>
          </a:p>
          <a:p>
            <a:pPr algn="just"/>
            <a:r>
              <a:rPr lang="pt-BR" dirty="0"/>
              <a:t>Esse vidro é obtido por meio de </a:t>
            </a:r>
            <a:r>
              <a:rPr lang="pt-BR" b="1" dirty="0"/>
              <a:t>escoamento da mistura vitrificável derretida </a:t>
            </a:r>
            <a:r>
              <a:rPr lang="pt-BR" dirty="0"/>
              <a:t>sobre uma base de </a:t>
            </a:r>
            <a:r>
              <a:rPr lang="pt-BR" b="1" dirty="0">
                <a:solidFill>
                  <a:srgbClr val="FF0000"/>
                </a:solidFill>
              </a:rPr>
              <a:t>estanho líquido</a:t>
            </a:r>
            <a:r>
              <a:rPr lang="pt-BR" dirty="0"/>
              <a:t>, em atmosfera controlada.</a:t>
            </a:r>
          </a:p>
          <a:p>
            <a:pPr algn="just"/>
            <a:r>
              <a:rPr lang="pt-BR" dirty="0"/>
              <a:t>O vidro forma uma camada contínua que flutua sobre o banho e à T≈1100ºC e tempo suficiente para que sumam as irregularidades e as superfícies fiquem planas e paralelas, esfriando ao longo do banho.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44" y="2744447"/>
            <a:ext cx="4680520" cy="270859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35D0D7C-CE93-48A5-889E-6319D93041E0}"/>
              </a:ext>
            </a:extLst>
          </p:cNvPr>
          <p:cNvSpPr/>
          <p:nvPr/>
        </p:nvSpPr>
        <p:spPr>
          <a:xfrm>
            <a:off x="1763688" y="6363326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https://www.youtube.com/watch?v=KiSYdFXPJgc</a:t>
            </a:r>
          </a:p>
        </p:txBody>
      </p:sp>
    </p:spTree>
    <p:extLst>
      <p:ext uri="{BB962C8B-B14F-4D97-AF65-F5344CB8AC3E}">
        <p14:creationId xmlns:p14="http://schemas.microsoft.com/office/powerpoint/2010/main" val="295445098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erlim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9610</TotalTime>
  <Words>2017</Words>
  <Application>Microsoft Office PowerPoint</Application>
  <PresentationFormat>Apresentação na tela (4:3)</PresentationFormat>
  <Paragraphs>125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Trebuchet MS</vt:lpstr>
      <vt:lpstr>Wingdings 2</vt:lpstr>
      <vt:lpstr>Berlim</vt:lpstr>
      <vt:lpstr>VIDRO</vt:lpstr>
      <vt:lpstr>O que é vidro?</vt:lpstr>
      <vt:lpstr>O vidro na construção civil</vt:lpstr>
      <vt:lpstr>Dimensões NBR 11706/1992</vt:lpstr>
      <vt:lpstr>Cálculo de espessura dos vidros</vt:lpstr>
      <vt:lpstr>Vidro Soprado</vt:lpstr>
      <vt:lpstr>Vidro Comum</vt:lpstr>
      <vt:lpstr>Vidro Estirado</vt:lpstr>
      <vt:lpstr>Vidro Float</vt:lpstr>
      <vt:lpstr>Vidro de Segurança</vt:lpstr>
      <vt:lpstr>Vidro Laminado</vt:lpstr>
      <vt:lpstr>Vidro Temperado</vt:lpstr>
      <vt:lpstr>Vidro Aramado</vt:lpstr>
      <vt:lpstr>Vidro Blindado</vt:lpstr>
      <vt:lpstr>Vidro Duplo</vt:lpstr>
      <vt:lpstr>Vidro Pintado</vt:lpstr>
      <vt:lpstr>Vidro Serigrafado</vt:lpstr>
      <vt:lpstr>Vidro Acidado</vt:lpstr>
      <vt:lpstr>Vidro impresso ou Fantasia</vt:lpstr>
      <vt:lpstr>Tijolo de Vidro</vt:lpstr>
      <vt:lpstr>Tijolos Coloridos</vt:lpstr>
      <vt:lpstr>Tijolo Vazado</vt:lpstr>
      <vt:lpstr>Espelho</vt:lpstr>
      <vt:lpstr>Vidro Curvo</vt:lpstr>
      <vt:lpstr>Vidro Espião</vt:lpstr>
      <vt:lpstr>Fibra de Vidro</vt:lpstr>
      <vt:lpstr>Vidro AutoLimpante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</dc:creator>
  <cp:lastModifiedBy>Talles Teylor Dos Santos Mello</cp:lastModifiedBy>
  <cp:revision>187</cp:revision>
  <dcterms:created xsi:type="dcterms:W3CDTF">2012-05-18T14:11:58Z</dcterms:created>
  <dcterms:modified xsi:type="dcterms:W3CDTF">2024-04-05T23:57:44Z</dcterms:modified>
</cp:coreProperties>
</file>