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6"/>
  </p:notesMasterIdLst>
  <p:sldIdLst>
    <p:sldId id="256" r:id="rId2"/>
    <p:sldId id="324" r:id="rId3"/>
    <p:sldId id="335" r:id="rId4"/>
    <p:sldId id="387" r:id="rId5"/>
    <p:sldId id="418" r:id="rId6"/>
    <p:sldId id="424" r:id="rId7"/>
    <p:sldId id="425" r:id="rId8"/>
    <p:sldId id="333" r:id="rId9"/>
    <p:sldId id="331" r:id="rId10"/>
    <p:sldId id="427" r:id="rId11"/>
    <p:sldId id="338" r:id="rId12"/>
    <p:sldId id="422" r:id="rId13"/>
    <p:sldId id="340" r:id="rId14"/>
    <p:sldId id="268" r:id="rId15"/>
  </p:sldIdLst>
  <p:sldSz cx="12192000" cy="6858000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 snapToGrid="0">
      <p:cViewPr>
        <p:scale>
          <a:sx n="70" d="100"/>
          <a:sy n="70" d="100"/>
        </p:scale>
        <p:origin x="74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36BB01-C3D3-4216-9FF5-2876064AF733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3FC3604-12F7-4F97-AD24-8A9E78508BA7}">
      <dgm:prSet phldrT="[Texto]" custT="1"/>
      <dgm:spPr/>
      <dgm:t>
        <a:bodyPr/>
        <a:lstStyle/>
        <a:p>
          <a:pPr algn="just"/>
          <a:r>
            <a:rPr lang="pt-BR" sz="1800" dirty="0"/>
            <a:t>Casca</a:t>
          </a:r>
        </a:p>
      </dgm:t>
    </dgm:pt>
    <dgm:pt modelId="{D8FCBF8B-4DF6-4693-857D-C06AF2924372}" type="parTrans" cxnId="{0E9DCF10-99FC-41CA-8455-7F07847EBC53}">
      <dgm:prSet/>
      <dgm:spPr/>
      <dgm:t>
        <a:bodyPr/>
        <a:lstStyle/>
        <a:p>
          <a:pPr algn="just"/>
          <a:endParaRPr lang="pt-BR" sz="1800"/>
        </a:p>
      </dgm:t>
    </dgm:pt>
    <dgm:pt modelId="{F1E257EC-7ED7-4563-A672-9A6721BE26CC}" type="sibTrans" cxnId="{0E9DCF10-99FC-41CA-8455-7F07847EBC53}">
      <dgm:prSet/>
      <dgm:spPr/>
      <dgm:t>
        <a:bodyPr/>
        <a:lstStyle/>
        <a:p>
          <a:pPr algn="just"/>
          <a:endParaRPr lang="pt-BR" sz="1800"/>
        </a:p>
      </dgm:t>
    </dgm:pt>
    <dgm:pt modelId="{CC09AEDD-CABD-4279-8F7A-E0B7F236B5E7}">
      <dgm:prSet phldrT="[Texto]" custT="1"/>
      <dgm:spPr/>
      <dgm:t>
        <a:bodyPr/>
        <a:lstStyle/>
        <a:p>
          <a:pPr algn="just"/>
          <a:r>
            <a:rPr lang="pt-BR" sz="1800" dirty="0"/>
            <a:t>Câmbio</a:t>
          </a:r>
        </a:p>
      </dgm:t>
    </dgm:pt>
    <dgm:pt modelId="{5FA3A739-3195-4AE4-976C-DAA22CC04D6B}" type="parTrans" cxnId="{ACCE6266-7BCA-4ADB-BFE7-8867E8D918AB}">
      <dgm:prSet/>
      <dgm:spPr/>
      <dgm:t>
        <a:bodyPr/>
        <a:lstStyle/>
        <a:p>
          <a:pPr algn="just"/>
          <a:endParaRPr lang="pt-BR" sz="1800"/>
        </a:p>
      </dgm:t>
    </dgm:pt>
    <dgm:pt modelId="{5C684ACC-BD2E-44A2-83BE-BFF444BCFB24}" type="sibTrans" cxnId="{ACCE6266-7BCA-4ADB-BFE7-8867E8D918AB}">
      <dgm:prSet/>
      <dgm:spPr/>
      <dgm:t>
        <a:bodyPr/>
        <a:lstStyle/>
        <a:p>
          <a:pPr algn="just"/>
          <a:endParaRPr lang="pt-BR" sz="1800"/>
        </a:p>
      </dgm:t>
    </dgm:pt>
    <dgm:pt modelId="{50609100-B9CC-4446-995E-D06646432D0A}">
      <dgm:prSet phldrT="[Texto]" custT="1"/>
      <dgm:spPr/>
      <dgm:t>
        <a:bodyPr/>
        <a:lstStyle/>
        <a:p>
          <a:pPr algn="just"/>
          <a:r>
            <a:rPr lang="pt-BR" sz="1800" dirty="0"/>
            <a:t>Alburno</a:t>
          </a:r>
        </a:p>
      </dgm:t>
    </dgm:pt>
    <dgm:pt modelId="{DCFEA038-5D28-4A8A-BEEE-2120E1413725}" type="parTrans" cxnId="{273B702C-100B-4913-874C-5E283C7C6F39}">
      <dgm:prSet/>
      <dgm:spPr/>
      <dgm:t>
        <a:bodyPr/>
        <a:lstStyle/>
        <a:p>
          <a:pPr algn="just"/>
          <a:endParaRPr lang="pt-BR" sz="1800"/>
        </a:p>
      </dgm:t>
    </dgm:pt>
    <dgm:pt modelId="{7BBED1B3-2649-4D0B-A8DE-B7EF052E5C50}" type="sibTrans" cxnId="{273B702C-100B-4913-874C-5E283C7C6F39}">
      <dgm:prSet/>
      <dgm:spPr/>
      <dgm:t>
        <a:bodyPr/>
        <a:lstStyle/>
        <a:p>
          <a:pPr algn="just"/>
          <a:endParaRPr lang="pt-BR" sz="1800"/>
        </a:p>
      </dgm:t>
    </dgm:pt>
    <dgm:pt modelId="{AA7D32F5-E450-41FC-B0D7-BB975F5FB493}">
      <dgm:prSet custT="1"/>
      <dgm:spPr/>
      <dgm:t>
        <a:bodyPr/>
        <a:lstStyle/>
        <a:p>
          <a:pPr algn="just"/>
          <a:r>
            <a:rPr lang="pt-BR" sz="1800" dirty="0"/>
            <a:t>A casca tem como função proteger o vegetal contra o ressecamento, ataques de fungos, injurias mecânicas e variações climáticas.</a:t>
          </a:r>
        </a:p>
      </dgm:t>
    </dgm:pt>
    <dgm:pt modelId="{63C8985F-0252-498F-BC8C-13BA67E04712}" type="parTrans" cxnId="{D2E7E7CD-2A9D-40CD-8951-E60CBCA8148D}">
      <dgm:prSet/>
      <dgm:spPr/>
      <dgm:t>
        <a:bodyPr/>
        <a:lstStyle/>
        <a:p>
          <a:pPr algn="just"/>
          <a:endParaRPr lang="pt-BR" sz="1800"/>
        </a:p>
      </dgm:t>
    </dgm:pt>
    <dgm:pt modelId="{222FE31B-5ADF-47A6-9B39-878D3FB6D935}" type="sibTrans" cxnId="{D2E7E7CD-2A9D-40CD-8951-E60CBCA8148D}">
      <dgm:prSet/>
      <dgm:spPr/>
      <dgm:t>
        <a:bodyPr/>
        <a:lstStyle/>
        <a:p>
          <a:pPr algn="just"/>
          <a:endParaRPr lang="pt-BR" sz="1800"/>
        </a:p>
      </dgm:t>
    </dgm:pt>
    <dgm:pt modelId="{9B26671E-1511-4C90-805D-14CC7DA07EF8}">
      <dgm:prSet custT="1"/>
      <dgm:spPr/>
      <dgm:t>
        <a:bodyPr/>
        <a:lstStyle/>
        <a:p>
          <a:pPr algn="just"/>
          <a:r>
            <a:rPr lang="pt-BR" sz="1800" dirty="0"/>
            <a:t>A atividade cambial é sensivelmente influenciada pelas condições climáticas e é responsável pela formação dos tecidos secundários, como a casca. </a:t>
          </a:r>
        </a:p>
      </dgm:t>
    </dgm:pt>
    <dgm:pt modelId="{8FDEE50F-8511-4412-B032-15809CB880FE}" type="parTrans" cxnId="{91725596-57DB-42E2-8C34-438D4D6357D3}">
      <dgm:prSet/>
      <dgm:spPr/>
      <dgm:t>
        <a:bodyPr/>
        <a:lstStyle/>
        <a:p>
          <a:pPr algn="just"/>
          <a:endParaRPr lang="pt-BR" sz="1800"/>
        </a:p>
      </dgm:t>
    </dgm:pt>
    <dgm:pt modelId="{61B0064E-566A-4BCB-B786-37D2E8A011E0}" type="sibTrans" cxnId="{91725596-57DB-42E2-8C34-438D4D6357D3}">
      <dgm:prSet/>
      <dgm:spPr/>
      <dgm:t>
        <a:bodyPr/>
        <a:lstStyle/>
        <a:p>
          <a:pPr algn="just"/>
          <a:endParaRPr lang="pt-BR" sz="1800"/>
        </a:p>
      </dgm:t>
    </dgm:pt>
    <dgm:pt modelId="{51A5607F-CECE-4F84-9FAE-C323C299F254}">
      <dgm:prSet custT="1"/>
      <dgm:spPr/>
      <dgm:t>
        <a:bodyPr/>
        <a:lstStyle/>
        <a:p>
          <a:pPr algn="just"/>
          <a:r>
            <a:rPr lang="pt-BR" sz="1800" dirty="0"/>
            <a:t>A região periférica do alburno, juntamente com o câmbio, são a parte de maior atividade fisiológica do tronco, que são partes responsáveis pela sua maior suscetibilidade ao ataque de insetos e fungos.</a:t>
          </a:r>
        </a:p>
      </dgm:t>
    </dgm:pt>
    <dgm:pt modelId="{0C951C9E-C7ED-4370-8C6E-07953B2E17D8}" type="parTrans" cxnId="{0F9311FF-C381-420A-B12F-80DD6F2CA63B}">
      <dgm:prSet/>
      <dgm:spPr/>
      <dgm:t>
        <a:bodyPr/>
        <a:lstStyle/>
        <a:p>
          <a:pPr algn="just"/>
          <a:endParaRPr lang="pt-BR" sz="1800"/>
        </a:p>
      </dgm:t>
    </dgm:pt>
    <dgm:pt modelId="{5BDE78B6-EE23-4639-9D16-2F10791708DC}" type="sibTrans" cxnId="{0F9311FF-C381-420A-B12F-80DD6F2CA63B}">
      <dgm:prSet/>
      <dgm:spPr/>
      <dgm:t>
        <a:bodyPr/>
        <a:lstStyle/>
        <a:p>
          <a:pPr algn="just"/>
          <a:endParaRPr lang="pt-BR" sz="1800"/>
        </a:p>
      </dgm:t>
    </dgm:pt>
    <dgm:pt modelId="{C7C16C1D-4C14-4AC8-821A-F517422364C3}">
      <dgm:prSet custT="1"/>
      <dgm:spPr/>
      <dgm:t>
        <a:bodyPr/>
        <a:lstStyle/>
        <a:p>
          <a:pPr algn="just"/>
          <a:r>
            <a:rPr lang="pt-BR" sz="1800" dirty="0"/>
            <a:t>Cerne</a:t>
          </a:r>
        </a:p>
      </dgm:t>
    </dgm:pt>
    <dgm:pt modelId="{AD0CD6C0-733F-4AAF-9FA5-9F3DC660177E}" type="parTrans" cxnId="{6314AE62-5F41-45C4-9E34-A8418106AEEC}">
      <dgm:prSet/>
      <dgm:spPr/>
      <dgm:t>
        <a:bodyPr/>
        <a:lstStyle/>
        <a:p>
          <a:pPr algn="just"/>
          <a:endParaRPr lang="pt-BR" sz="1800"/>
        </a:p>
      </dgm:t>
    </dgm:pt>
    <dgm:pt modelId="{D0E860A5-A9BF-4EF2-8B46-B8FFEE27330D}" type="sibTrans" cxnId="{6314AE62-5F41-45C4-9E34-A8418106AEEC}">
      <dgm:prSet/>
      <dgm:spPr/>
      <dgm:t>
        <a:bodyPr/>
        <a:lstStyle/>
        <a:p>
          <a:pPr algn="just"/>
          <a:endParaRPr lang="pt-BR" sz="1800"/>
        </a:p>
      </dgm:t>
    </dgm:pt>
    <dgm:pt modelId="{AD9C35BB-CC57-45D8-B376-2B1D8765ABE1}">
      <dgm:prSet custT="1"/>
      <dgm:spPr/>
      <dgm:t>
        <a:bodyPr/>
        <a:lstStyle/>
        <a:p>
          <a:pPr algn="just"/>
          <a:r>
            <a:rPr lang="pt-BR" sz="1800" dirty="0"/>
            <a:t>Por possuir um tecido mais compacto e com baixo teor de nutrientes, o cerne é muito menos suscetível a ação de agentes degradadores e apresenta uma durabilidade natural superior à do alburno</a:t>
          </a:r>
        </a:p>
      </dgm:t>
    </dgm:pt>
    <dgm:pt modelId="{02920301-43E2-496D-AC1A-940B0D2C1220}" type="parTrans" cxnId="{92159BDA-EFE9-4247-9CED-B7DA27430B2E}">
      <dgm:prSet/>
      <dgm:spPr/>
      <dgm:t>
        <a:bodyPr/>
        <a:lstStyle/>
        <a:p>
          <a:pPr algn="just"/>
          <a:endParaRPr lang="pt-BR" sz="1800"/>
        </a:p>
      </dgm:t>
    </dgm:pt>
    <dgm:pt modelId="{227B63F2-59E2-4229-B72B-09DEA596868E}" type="sibTrans" cxnId="{92159BDA-EFE9-4247-9CED-B7DA27430B2E}">
      <dgm:prSet/>
      <dgm:spPr/>
      <dgm:t>
        <a:bodyPr/>
        <a:lstStyle/>
        <a:p>
          <a:pPr algn="just"/>
          <a:endParaRPr lang="pt-BR" sz="1800"/>
        </a:p>
      </dgm:t>
    </dgm:pt>
    <dgm:pt modelId="{47784CFA-CBFD-4882-80F3-6DEAB786295C}" type="pres">
      <dgm:prSet presAssocID="{7836BB01-C3D3-4216-9FF5-2876064AF733}" presName="linear" presStyleCnt="0">
        <dgm:presLayoutVars>
          <dgm:dir/>
          <dgm:animLvl val="lvl"/>
          <dgm:resizeHandles val="exact"/>
        </dgm:presLayoutVars>
      </dgm:prSet>
      <dgm:spPr/>
    </dgm:pt>
    <dgm:pt modelId="{5169711C-4FBE-40C5-917A-C0B7C5C00314}" type="pres">
      <dgm:prSet presAssocID="{A3FC3604-12F7-4F97-AD24-8A9E78508BA7}" presName="parentLin" presStyleCnt="0"/>
      <dgm:spPr/>
    </dgm:pt>
    <dgm:pt modelId="{B6A1185D-2A1A-446D-9D86-85225F8BA34B}" type="pres">
      <dgm:prSet presAssocID="{A3FC3604-12F7-4F97-AD24-8A9E78508BA7}" presName="parentLeftMargin" presStyleLbl="node1" presStyleIdx="0" presStyleCnt="4"/>
      <dgm:spPr/>
    </dgm:pt>
    <dgm:pt modelId="{8BF2DF93-2D9B-4621-A931-B8EB026F353D}" type="pres">
      <dgm:prSet presAssocID="{A3FC3604-12F7-4F97-AD24-8A9E78508BA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831B38A-94B5-45D8-B66C-F076282BF835}" type="pres">
      <dgm:prSet presAssocID="{A3FC3604-12F7-4F97-AD24-8A9E78508BA7}" presName="negativeSpace" presStyleCnt="0"/>
      <dgm:spPr/>
    </dgm:pt>
    <dgm:pt modelId="{03C80662-008F-4E4A-830F-3D98EE1E43C8}" type="pres">
      <dgm:prSet presAssocID="{A3FC3604-12F7-4F97-AD24-8A9E78508BA7}" presName="childText" presStyleLbl="conFgAcc1" presStyleIdx="0" presStyleCnt="4" custLinFactNeighborX="13616" custLinFactNeighborY="-3241">
        <dgm:presLayoutVars>
          <dgm:bulletEnabled val="1"/>
        </dgm:presLayoutVars>
      </dgm:prSet>
      <dgm:spPr/>
    </dgm:pt>
    <dgm:pt modelId="{DD2C61EB-C8E2-4F33-B0D9-3167376CD755}" type="pres">
      <dgm:prSet presAssocID="{F1E257EC-7ED7-4563-A672-9A6721BE26CC}" presName="spaceBetweenRectangles" presStyleCnt="0"/>
      <dgm:spPr/>
    </dgm:pt>
    <dgm:pt modelId="{DE673D13-CF7D-45FF-8148-A13760655847}" type="pres">
      <dgm:prSet presAssocID="{CC09AEDD-CABD-4279-8F7A-E0B7F236B5E7}" presName="parentLin" presStyleCnt="0"/>
      <dgm:spPr/>
    </dgm:pt>
    <dgm:pt modelId="{C7A156AA-4CD8-4C77-B667-25F0053C2466}" type="pres">
      <dgm:prSet presAssocID="{CC09AEDD-CABD-4279-8F7A-E0B7F236B5E7}" presName="parentLeftMargin" presStyleLbl="node1" presStyleIdx="0" presStyleCnt="4"/>
      <dgm:spPr/>
    </dgm:pt>
    <dgm:pt modelId="{A68C63A2-2A9B-4DEA-A03B-931E269E9295}" type="pres">
      <dgm:prSet presAssocID="{CC09AEDD-CABD-4279-8F7A-E0B7F236B5E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23DB59F-E385-424D-865D-4CD20FB19615}" type="pres">
      <dgm:prSet presAssocID="{CC09AEDD-CABD-4279-8F7A-E0B7F236B5E7}" presName="negativeSpace" presStyleCnt="0"/>
      <dgm:spPr/>
    </dgm:pt>
    <dgm:pt modelId="{603CF339-D344-4B5B-A885-E66B51AF43F8}" type="pres">
      <dgm:prSet presAssocID="{CC09AEDD-CABD-4279-8F7A-E0B7F236B5E7}" presName="childText" presStyleLbl="conFgAcc1" presStyleIdx="1" presStyleCnt="4" custLinFactNeighborX="-12038" custLinFactNeighborY="20841">
        <dgm:presLayoutVars>
          <dgm:bulletEnabled val="1"/>
        </dgm:presLayoutVars>
      </dgm:prSet>
      <dgm:spPr/>
    </dgm:pt>
    <dgm:pt modelId="{1A69E944-1203-4A8D-8201-E4AA4E433B35}" type="pres">
      <dgm:prSet presAssocID="{5C684ACC-BD2E-44A2-83BE-BFF444BCFB24}" presName="spaceBetweenRectangles" presStyleCnt="0"/>
      <dgm:spPr/>
    </dgm:pt>
    <dgm:pt modelId="{D3EC986B-29B6-428E-8272-3B7E4B8E2D8E}" type="pres">
      <dgm:prSet presAssocID="{C7C16C1D-4C14-4AC8-821A-F517422364C3}" presName="parentLin" presStyleCnt="0"/>
      <dgm:spPr/>
    </dgm:pt>
    <dgm:pt modelId="{69CB9EB9-CE16-4E3C-8925-9468449440AE}" type="pres">
      <dgm:prSet presAssocID="{C7C16C1D-4C14-4AC8-821A-F517422364C3}" presName="parentLeftMargin" presStyleLbl="node1" presStyleIdx="1" presStyleCnt="4"/>
      <dgm:spPr/>
    </dgm:pt>
    <dgm:pt modelId="{E97E61A9-9B12-4AF0-8CA7-4F4A21762D81}" type="pres">
      <dgm:prSet presAssocID="{C7C16C1D-4C14-4AC8-821A-F517422364C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0B354B1-0590-49CA-B4E8-2CC00ED53801}" type="pres">
      <dgm:prSet presAssocID="{C7C16C1D-4C14-4AC8-821A-F517422364C3}" presName="negativeSpace" presStyleCnt="0"/>
      <dgm:spPr/>
    </dgm:pt>
    <dgm:pt modelId="{5BFEB4E1-51DF-4B1A-8437-9F37784705A9}" type="pres">
      <dgm:prSet presAssocID="{C7C16C1D-4C14-4AC8-821A-F517422364C3}" presName="childText" presStyleLbl="conFgAcc1" presStyleIdx="2" presStyleCnt="4">
        <dgm:presLayoutVars>
          <dgm:bulletEnabled val="1"/>
        </dgm:presLayoutVars>
      </dgm:prSet>
      <dgm:spPr/>
    </dgm:pt>
    <dgm:pt modelId="{487992A3-690F-4A57-8FEA-3B62DE816D25}" type="pres">
      <dgm:prSet presAssocID="{D0E860A5-A9BF-4EF2-8B46-B8FFEE27330D}" presName="spaceBetweenRectangles" presStyleCnt="0"/>
      <dgm:spPr/>
    </dgm:pt>
    <dgm:pt modelId="{C6209274-D960-483B-BB95-B3D93CDAC2B5}" type="pres">
      <dgm:prSet presAssocID="{50609100-B9CC-4446-995E-D06646432D0A}" presName="parentLin" presStyleCnt="0"/>
      <dgm:spPr/>
    </dgm:pt>
    <dgm:pt modelId="{5EBB5134-FC38-46BC-8443-A25E546796D6}" type="pres">
      <dgm:prSet presAssocID="{50609100-B9CC-4446-995E-D06646432D0A}" presName="parentLeftMargin" presStyleLbl="node1" presStyleIdx="2" presStyleCnt="4"/>
      <dgm:spPr/>
    </dgm:pt>
    <dgm:pt modelId="{DA11DD55-DDE0-4AD9-B568-42E3EEFFB31B}" type="pres">
      <dgm:prSet presAssocID="{50609100-B9CC-4446-995E-D06646432D0A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80E03D01-6EA4-4A79-87EC-A6ED0684EAEC}" type="pres">
      <dgm:prSet presAssocID="{50609100-B9CC-4446-995E-D06646432D0A}" presName="negativeSpace" presStyleCnt="0"/>
      <dgm:spPr/>
    </dgm:pt>
    <dgm:pt modelId="{44F47059-315F-4449-83C0-63AB283111D6}" type="pres">
      <dgm:prSet presAssocID="{50609100-B9CC-4446-995E-D06646432D0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D083701-D915-49C5-A79A-A2C15C5C442B}" type="presOf" srcId="{9B26671E-1511-4C90-805D-14CC7DA07EF8}" destId="{603CF339-D344-4B5B-A885-E66B51AF43F8}" srcOrd="0" destOrd="0" presId="urn:microsoft.com/office/officeart/2005/8/layout/list1"/>
    <dgm:cxn modelId="{0E9DCF10-99FC-41CA-8455-7F07847EBC53}" srcId="{7836BB01-C3D3-4216-9FF5-2876064AF733}" destId="{A3FC3604-12F7-4F97-AD24-8A9E78508BA7}" srcOrd="0" destOrd="0" parTransId="{D8FCBF8B-4DF6-4693-857D-C06AF2924372}" sibTransId="{F1E257EC-7ED7-4563-A672-9A6721BE26CC}"/>
    <dgm:cxn modelId="{EEFABE2A-6F70-4601-8DDE-6AF940D1FED0}" type="presOf" srcId="{CC09AEDD-CABD-4279-8F7A-E0B7F236B5E7}" destId="{C7A156AA-4CD8-4C77-B667-25F0053C2466}" srcOrd="0" destOrd="0" presId="urn:microsoft.com/office/officeart/2005/8/layout/list1"/>
    <dgm:cxn modelId="{273B702C-100B-4913-874C-5E283C7C6F39}" srcId="{7836BB01-C3D3-4216-9FF5-2876064AF733}" destId="{50609100-B9CC-4446-995E-D06646432D0A}" srcOrd="3" destOrd="0" parTransId="{DCFEA038-5D28-4A8A-BEEE-2120E1413725}" sibTransId="{7BBED1B3-2649-4D0B-A8DE-B7EF052E5C50}"/>
    <dgm:cxn modelId="{1A54802C-A6C2-4F6E-B7C9-84CD884B030B}" type="presOf" srcId="{7836BB01-C3D3-4216-9FF5-2876064AF733}" destId="{47784CFA-CBFD-4882-80F3-6DEAB786295C}" srcOrd="0" destOrd="0" presId="urn:microsoft.com/office/officeart/2005/8/layout/list1"/>
    <dgm:cxn modelId="{3A1C7732-D40A-441A-9F11-B00EC6E37196}" type="presOf" srcId="{A3FC3604-12F7-4F97-AD24-8A9E78508BA7}" destId="{8BF2DF93-2D9B-4621-A931-B8EB026F353D}" srcOrd="1" destOrd="0" presId="urn:microsoft.com/office/officeart/2005/8/layout/list1"/>
    <dgm:cxn modelId="{4BF8645F-B3B0-460A-B136-46B637BA0C4A}" type="presOf" srcId="{50609100-B9CC-4446-995E-D06646432D0A}" destId="{5EBB5134-FC38-46BC-8443-A25E546796D6}" srcOrd="0" destOrd="0" presId="urn:microsoft.com/office/officeart/2005/8/layout/list1"/>
    <dgm:cxn modelId="{6314AE62-5F41-45C4-9E34-A8418106AEEC}" srcId="{7836BB01-C3D3-4216-9FF5-2876064AF733}" destId="{C7C16C1D-4C14-4AC8-821A-F517422364C3}" srcOrd="2" destOrd="0" parTransId="{AD0CD6C0-733F-4AAF-9FA5-9F3DC660177E}" sibTransId="{D0E860A5-A9BF-4EF2-8B46-B8FFEE27330D}"/>
    <dgm:cxn modelId="{FD9D1543-AF58-4F7B-B892-338127F2D6B2}" type="presOf" srcId="{CC09AEDD-CABD-4279-8F7A-E0B7F236B5E7}" destId="{A68C63A2-2A9B-4DEA-A03B-931E269E9295}" srcOrd="1" destOrd="0" presId="urn:microsoft.com/office/officeart/2005/8/layout/list1"/>
    <dgm:cxn modelId="{ACCE6266-7BCA-4ADB-BFE7-8867E8D918AB}" srcId="{7836BB01-C3D3-4216-9FF5-2876064AF733}" destId="{CC09AEDD-CABD-4279-8F7A-E0B7F236B5E7}" srcOrd="1" destOrd="0" parTransId="{5FA3A739-3195-4AE4-976C-DAA22CC04D6B}" sibTransId="{5C684ACC-BD2E-44A2-83BE-BFF444BCFB24}"/>
    <dgm:cxn modelId="{1B14C24D-5186-499C-B428-95D377C8F1B3}" type="presOf" srcId="{A3FC3604-12F7-4F97-AD24-8A9E78508BA7}" destId="{B6A1185D-2A1A-446D-9D86-85225F8BA34B}" srcOrd="0" destOrd="0" presId="urn:microsoft.com/office/officeart/2005/8/layout/list1"/>
    <dgm:cxn modelId="{8796B277-6CBD-4DA6-89DD-53915B846E1F}" type="presOf" srcId="{C7C16C1D-4C14-4AC8-821A-F517422364C3}" destId="{69CB9EB9-CE16-4E3C-8925-9468449440AE}" srcOrd="0" destOrd="0" presId="urn:microsoft.com/office/officeart/2005/8/layout/list1"/>
    <dgm:cxn modelId="{1B2F0278-5858-4A2D-BBE8-6182C49D6AF5}" type="presOf" srcId="{50609100-B9CC-4446-995E-D06646432D0A}" destId="{DA11DD55-DDE0-4AD9-B568-42E3EEFFB31B}" srcOrd="1" destOrd="0" presId="urn:microsoft.com/office/officeart/2005/8/layout/list1"/>
    <dgm:cxn modelId="{91725596-57DB-42E2-8C34-438D4D6357D3}" srcId="{CC09AEDD-CABD-4279-8F7A-E0B7F236B5E7}" destId="{9B26671E-1511-4C90-805D-14CC7DA07EF8}" srcOrd="0" destOrd="0" parTransId="{8FDEE50F-8511-4412-B032-15809CB880FE}" sibTransId="{61B0064E-566A-4BCB-B786-37D2E8A011E0}"/>
    <dgm:cxn modelId="{691776A4-261D-47F6-B569-99C818A04BC6}" type="presOf" srcId="{51A5607F-CECE-4F84-9FAE-C323C299F254}" destId="{44F47059-315F-4449-83C0-63AB283111D6}" srcOrd="0" destOrd="0" presId="urn:microsoft.com/office/officeart/2005/8/layout/list1"/>
    <dgm:cxn modelId="{11CE4BA7-2A69-45B1-92CA-0A7C2C2EBCD3}" type="presOf" srcId="{AA7D32F5-E450-41FC-B0D7-BB975F5FB493}" destId="{03C80662-008F-4E4A-830F-3D98EE1E43C8}" srcOrd="0" destOrd="0" presId="urn:microsoft.com/office/officeart/2005/8/layout/list1"/>
    <dgm:cxn modelId="{087A58B7-173E-40D2-8764-E0F7888A3932}" type="presOf" srcId="{C7C16C1D-4C14-4AC8-821A-F517422364C3}" destId="{E97E61A9-9B12-4AF0-8CA7-4F4A21762D81}" srcOrd="1" destOrd="0" presId="urn:microsoft.com/office/officeart/2005/8/layout/list1"/>
    <dgm:cxn modelId="{D2E7E7CD-2A9D-40CD-8951-E60CBCA8148D}" srcId="{A3FC3604-12F7-4F97-AD24-8A9E78508BA7}" destId="{AA7D32F5-E450-41FC-B0D7-BB975F5FB493}" srcOrd="0" destOrd="0" parTransId="{63C8985F-0252-498F-BC8C-13BA67E04712}" sibTransId="{222FE31B-5ADF-47A6-9B39-878D3FB6D935}"/>
    <dgm:cxn modelId="{92159BDA-EFE9-4247-9CED-B7DA27430B2E}" srcId="{C7C16C1D-4C14-4AC8-821A-F517422364C3}" destId="{AD9C35BB-CC57-45D8-B376-2B1D8765ABE1}" srcOrd="0" destOrd="0" parTransId="{02920301-43E2-496D-AC1A-940B0D2C1220}" sibTransId="{227B63F2-59E2-4229-B72B-09DEA596868E}"/>
    <dgm:cxn modelId="{6AAFD8F4-5AEA-41E1-87B9-485FAE53CAD5}" type="presOf" srcId="{AD9C35BB-CC57-45D8-B376-2B1D8765ABE1}" destId="{5BFEB4E1-51DF-4B1A-8437-9F37784705A9}" srcOrd="0" destOrd="0" presId="urn:microsoft.com/office/officeart/2005/8/layout/list1"/>
    <dgm:cxn modelId="{0F9311FF-C381-420A-B12F-80DD6F2CA63B}" srcId="{50609100-B9CC-4446-995E-D06646432D0A}" destId="{51A5607F-CECE-4F84-9FAE-C323C299F254}" srcOrd="0" destOrd="0" parTransId="{0C951C9E-C7ED-4370-8C6E-07953B2E17D8}" sibTransId="{5BDE78B6-EE23-4639-9D16-2F10791708DC}"/>
    <dgm:cxn modelId="{22DBE35A-B092-4C66-91C0-D98CCBFDE2F1}" type="presParOf" srcId="{47784CFA-CBFD-4882-80F3-6DEAB786295C}" destId="{5169711C-4FBE-40C5-917A-C0B7C5C00314}" srcOrd="0" destOrd="0" presId="urn:microsoft.com/office/officeart/2005/8/layout/list1"/>
    <dgm:cxn modelId="{AAAA2949-89AD-4D4C-B544-36C6128DB6EA}" type="presParOf" srcId="{5169711C-4FBE-40C5-917A-C0B7C5C00314}" destId="{B6A1185D-2A1A-446D-9D86-85225F8BA34B}" srcOrd="0" destOrd="0" presId="urn:microsoft.com/office/officeart/2005/8/layout/list1"/>
    <dgm:cxn modelId="{6488AB85-1B0A-434E-8C08-8B9D49D00770}" type="presParOf" srcId="{5169711C-4FBE-40C5-917A-C0B7C5C00314}" destId="{8BF2DF93-2D9B-4621-A931-B8EB026F353D}" srcOrd="1" destOrd="0" presId="urn:microsoft.com/office/officeart/2005/8/layout/list1"/>
    <dgm:cxn modelId="{83F5D069-C25A-40FC-978D-BB302BDE4C44}" type="presParOf" srcId="{47784CFA-CBFD-4882-80F3-6DEAB786295C}" destId="{0831B38A-94B5-45D8-B66C-F076282BF835}" srcOrd="1" destOrd="0" presId="urn:microsoft.com/office/officeart/2005/8/layout/list1"/>
    <dgm:cxn modelId="{6F68D594-A878-4C67-865C-7D49F6E23B88}" type="presParOf" srcId="{47784CFA-CBFD-4882-80F3-6DEAB786295C}" destId="{03C80662-008F-4E4A-830F-3D98EE1E43C8}" srcOrd="2" destOrd="0" presId="urn:microsoft.com/office/officeart/2005/8/layout/list1"/>
    <dgm:cxn modelId="{34340C5D-5CB8-4B1C-BADB-A7C90E835C41}" type="presParOf" srcId="{47784CFA-CBFD-4882-80F3-6DEAB786295C}" destId="{DD2C61EB-C8E2-4F33-B0D9-3167376CD755}" srcOrd="3" destOrd="0" presId="urn:microsoft.com/office/officeart/2005/8/layout/list1"/>
    <dgm:cxn modelId="{EC8FF429-9E5B-458B-8065-443FACF4B223}" type="presParOf" srcId="{47784CFA-CBFD-4882-80F3-6DEAB786295C}" destId="{DE673D13-CF7D-45FF-8148-A13760655847}" srcOrd="4" destOrd="0" presId="urn:microsoft.com/office/officeart/2005/8/layout/list1"/>
    <dgm:cxn modelId="{B4709529-4A01-497A-A653-1A954A5C7480}" type="presParOf" srcId="{DE673D13-CF7D-45FF-8148-A13760655847}" destId="{C7A156AA-4CD8-4C77-B667-25F0053C2466}" srcOrd="0" destOrd="0" presId="urn:microsoft.com/office/officeart/2005/8/layout/list1"/>
    <dgm:cxn modelId="{FDC71783-81D5-4800-8EED-F42099B05FE6}" type="presParOf" srcId="{DE673D13-CF7D-45FF-8148-A13760655847}" destId="{A68C63A2-2A9B-4DEA-A03B-931E269E9295}" srcOrd="1" destOrd="0" presId="urn:microsoft.com/office/officeart/2005/8/layout/list1"/>
    <dgm:cxn modelId="{23D8B872-ADD0-43B1-B56D-C646F9B3EECA}" type="presParOf" srcId="{47784CFA-CBFD-4882-80F3-6DEAB786295C}" destId="{623DB59F-E385-424D-865D-4CD20FB19615}" srcOrd="5" destOrd="0" presId="urn:microsoft.com/office/officeart/2005/8/layout/list1"/>
    <dgm:cxn modelId="{839098D7-A282-4763-BFB7-700C5579BDB7}" type="presParOf" srcId="{47784CFA-CBFD-4882-80F3-6DEAB786295C}" destId="{603CF339-D344-4B5B-A885-E66B51AF43F8}" srcOrd="6" destOrd="0" presId="urn:microsoft.com/office/officeart/2005/8/layout/list1"/>
    <dgm:cxn modelId="{DA9E2C8F-F937-41A8-82F6-738BFCFF9278}" type="presParOf" srcId="{47784CFA-CBFD-4882-80F3-6DEAB786295C}" destId="{1A69E944-1203-4A8D-8201-E4AA4E433B35}" srcOrd="7" destOrd="0" presId="urn:microsoft.com/office/officeart/2005/8/layout/list1"/>
    <dgm:cxn modelId="{C0868495-C6DA-40BB-8D1B-E6CA8DEFA99F}" type="presParOf" srcId="{47784CFA-CBFD-4882-80F3-6DEAB786295C}" destId="{D3EC986B-29B6-428E-8272-3B7E4B8E2D8E}" srcOrd="8" destOrd="0" presId="urn:microsoft.com/office/officeart/2005/8/layout/list1"/>
    <dgm:cxn modelId="{B6C5A6FF-745B-4B42-9636-3A11A335DA72}" type="presParOf" srcId="{D3EC986B-29B6-428E-8272-3B7E4B8E2D8E}" destId="{69CB9EB9-CE16-4E3C-8925-9468449440AE}" srcOrd="0" destOrd="0" presId="urn:microsoft.com/office/officeart/2005/8/layout/list1"/>
    <dgm:cxn modelId="{73671318-5CA9-4786-9AAA-1B87A6F5082E}" type="presParOf" srcId="{D3EC986B-29B6-428E-8272-3B7E4B8E2D8E}" destId="{E97E61A9-9B12-4AF0-8CA7-4F4A21762D81}" srcOrd="1" destOrd="0" presId="urn:microsoft.com/office/officeart/2005/8/layout/list1"/>
    <dgm:cxn modelId="{C029A3BD-2B00-4E8F-A494-9C13B310BCC0}" type="presParOf" srcId="{47784CFA-CBFD-4882-80F3-6DEAB786295C}" destId="{30B354B1-0590-49CA-B4E8-2CC00ED53801}" srcOrd="9" destOrd="0" presId="urn:microsoft.com/office/officeart/2005/8/layout/list1"/>
    <dgm:cxn modelId="{43B5CBDB-8D0A-460A-A9EE-71AA33A99E50}" type="presParOf" srcId="{47784CFA-CBFD-4882-80F3-6DEAB786295C}" destId="{5BFEB4E1-51DF-4B1A-8437-9F37784705A9}" srcOrd="10" destOrd="0" presId="urn:microsoft.com/office/officeart/2005/8/layout/list1"/>
    <dgm:cxn modelId="{EA0D90D1-8C81-4722-ACB1-BC6043DBD4D3}" type="presParOf" srcId="{47784CFA-CBFD-4882-80F3-6DEAB786295C}" destId="{487992A3-690F-4A57-8FEA-3B62DE816D25}" srcOrd="11" destOrd="0" presId="urn:microsoft.com/office/officeart/2005/8/layout/list1"/>
    <dgm:cxn modelId="{BF64FE10-104A-46BA-A98F-1565F532A403}" type="presParOf" srcId="{47784CFA-CBFD-4882-80F3-6DEAB786295C}" destId="{C6209274-D960-483B-BB95-B3D93CDAC2B5}" srcOrd="12" destOrd="0" presId="urn:microsoft.com/office/officeart/2005/8/layout/list1"/>
    <dgm:cxn modelId="{72533394-F575-4474-AE1A-4CAB67AAF8C8}" type="presParOf" srcId="{C6209274-D960-483B-BB95-B3D93CDAC2B5}" destId="{5EBB5134-FC38-46BC-8443-A25E546796D6}" srcOrd="0" destOrd="0" presId="urn:microsoft.com/office/officeart/2005/8/layout/list1"/>
    <dgm:cxn modelId="{CB6DB2AE-3431-4DA2-BF6F-FE9E10F1C6E3}" type="presParOf" srcId="{C6209274-D960-483B-BB95-B3D93CDAC2B5}" destId="{DA11DD55-DDE0-4AD9-B568-42E3EEFFB31B}" srcOrd="1" destOrd="0" presId="urn:microsoft.com/office/officeart/2005/8/layout/list1"/>
    <dgm:cxn modelId="{19B22381-CA13-429B-8F3A-1FCF5A0CD44F}" type="presParOf" srcId="{47784CFA-CBFD-4882-80F3-6DEAB786295C}" destId="{80E03D01-6EA4-4A79-87EC-A6ED0684EAEC}" srcOrd="13" destOrd="0" presId="urn:microsoft.com/office/officeart/2005/8/layout/list1"/>
    <dgm:cxn modelId="{D643C74C-9EDA-445C-95C9-6725D643474D}" type="presParOf" srcId="{47784CFA-CBFD-4882-80F3-6DEAB786295C}" destId="{44F47059-315F-4449-83C0-63AB283111D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80662-008F-4E4A-830F-3D98EE1E43C8}">
      <dsp:nvSpPr>
        <dsp:cNvPr id="0" name=""/>
        <dsp:cNvSpPr/>
      </dsp:nvSpPr>
      <dsp:spPr>
        <a:xfrm>
          <a:off x="0" y="183466"/>
          <a:ext cx="5912289" cy="1105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8859" tIns="187452" rIns="458859" bIns="128016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A casca tem como função proteger o vegetal contra o ressecamento, ataques de fungos, injurias mecânicas e variações climáticas.</a:t>
          </a:r>
        </a:p>
      </dsp:txBody>
      <dsp:txXfrm>
        <a:off x="0" y="183466"/>
        <a:ext cx="5912289" cy="1105650"/>
      </dsp:txXfrm>
    </dsp:sp>
    <dsp:sp modelId="{8BF2DF93-2D9B-4621-A931-B8EB026F353D}">
      <dsp:nvSpPr>
        <dsp:cNvPr id="0" name=""/>
        <dsp:cNvSpPr/>
      </dsp:nvSpPr>
      <dsp:spPr>
        <a:xfrm>
          <a:off x="295614" y="52201"/>
          <a:ext cx="4138602" cy="2656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400000"/>
          </a:lightRig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29" tIns="0" rIns="156429" bIns="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Casca</a:t>
          </a:r>
        </a:p>
      </dsp:txBody>
      <dsp:txXfrm>
        <a:off x="308583" y="65170"/>
        <a:ext cx="4112664" cy="239742"/>
      </dsp:txXfrm>
    </dsp:sp>
    <dsp:sp modelId="{603CF339-D344-4B5B-A885-E66B51AF43F8}">
      <dsp:nvSpPr>
        <dsp:cNvPr id="0" name=""/>
        <dsp:cNvSpPr/>
      </dsp:nvSpPr>
      <dsp:spPr>
        <a:xfrm>
          <a:off x="0" y="1482260"/>
          <a:ext cx="5912289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8859" tIns="187452" rIns="458859" bIns="128016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A atividade cambial é sensivelmente influenciada pelas condições climáticas e é responsável pela formação dos tecidos secundários, como a casca. </a:t>
          </a:r>
        </a:p>
      </dsp:txBody>
      <dsp:txXfrm>
        <a:off x="0" y="1482260"/>
        <a:ext cx="5912289" cy="1360800"/>
      </dsp:txXfrm>
    </dsp:sp>
    <dsp:sp modelId="{A68C63A2-2A9B-4DEA-A03B-931E269E9295}">
      <dsp:nvSpPr>
        <dsp:cNvPr id="0" name=""/>
        <dsp:cNvSpPr/>
      </dsp:nvSpPr>
      <dsp:spPr>
        <a:xfrm>
          <a:off x="295614" y="1339291"/>
          <a:ext cx="4138602" cy="2656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400000"/>
          </a:lightRig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29" tIns="0" rIns="156429" bIns="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Câmbio</a:t>
          </a:r>
        </a:p>
      </dsp:txBody>
      <dsp:txXfrm>
        <a:off x="308583" y="1352260"/>
        <a:ext cx="4112664" cy="239742"/>
      </dsp:txXfrm>
    </dsp:sp>
    <dsp:sp modelId="{5BFEB4E1-51DF-4B1A-8437-9F37784705A9}">
      <dsp:nvSpPr>
        <dsp:cNvPr id="0" name=""/>
        <dsp:cNvSpPr/>
      </dsp:nvSpPr>
      <dsp:spPr>
        <a:xfrm>
          <a:off x="0" y="3014371"/>
          <a:ext cx="5912289" cy="1615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8859" tIns="187452" rIns="458859" bIns="128016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Por possuir um tecido mais compacto e com baixo teor de nutrientes, o cerne é muito menos suscetível a ação de agentes degradadores e apresenta uma durabilidade natural superior à do alburno</a:t>
          </a:r>
        </a:p>
      </dsp:txBody>
      <dsp:txXfrm>
        <a:off x="0" y="3014371"/>
        <a:ext cx="5912289" cy="1615950"/>
      </dsp:txXfrm>
    </dsp:sp>
    <dsp:sp modelId="{E97E61A9-9B12-4AF0-8CA7-4F4A21762D81}">
      <dsp:nvSpPr>
        <dsp:cNvPr id="0" name=""/>
        <dsp:cNvSpPr/>
      </dsp:nvSpPr>
      <dsp:spPr>
        <a:xfrm>
          <a:off x="295614" y="2881531"/>
          <a:ext cx="4138602" cy="2656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400000"/>
          </a:lightRig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29" tIns="0" rIns="156429" bIns="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Cerne</a:t>
          </a:r>
        </a:p>
      </dsp:txBody>
      <dsp:txXfrm>
        <a:off x="308583" y="2894500"/>
        <a:ext cx="4112664" cy="239742"/>
      </dsp:txXfrm>
    </dsp:sp>
    <dsp:sp modelId="{44F47059-315F-4449-83C0-63AB283111D6}">
      <dsp:nvSpPr>
        <dsp:cNvPr id="0" name=""/>
        <dsp:cNvSpPr/>
      </dsp:nvSpPr>
      <dsp:spPr>
        <a:xfrm>
          <a:off x="0" y="4811761"/>
          <a:ext cx="5912289" cy="1615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8859" tIns="187452" rIns="458859" bIns="128016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A região periférica do alburno, juntamente com o câmbio, são a parte de maior atividade fisiológica do tronco, que são partes responsáveis pela sua maior suscetibilidade ao ataque de insetos e fungos.</a:t>
          </a:r>
        </a:p>
      </dsp:txBody>
      <dsp:txXfrm>
        <a:off x="0" y="4811761"/>
        <a:ext cx="5912289" cy="1615950"/>
      </dsp:txXfrm>
    </dsp:sp>
    <dsp:sp modelId="{DA11DD55-DDE0-4AD9-B568-42E3EEFFB31B}">
      <dsp:nvSpPr>
        <dsp:cNvPr id="0" name=""/>
        <dsp:cNvSpPr/>
      </dsp:nvSpPr>
      <dsp:spPr>
        <a:xfrm>
          <a:off x="295614" y="4678922"/>
          <a:ext cx="4138602" cy="2656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400000"/>
          </a:lightRig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29" tIns="0" rIns="156429" bIns="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Alburno</a:t>
          </a:r>
        </a:p>
      </dsp:txBody>
      <dsp:txXfrm>
        <a:off x="308583" y="4691891"/>
        <a:ext cx="4112664" cy="239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BF616-A973-46CF-B109-ED2A62BBA9DD}" type="datetimeFigureOut">
              <a:rPr lang="pt-BR" smtClean="0"/>
              <a:t>05/04/2024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954B2-FE0B-4CFE-8699-4BF56EA166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6330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954B2-FE0B-4CFE-8699-4BF56EA166DC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5684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5A7B31-C673-42C2-9BFC-FBF5904745CE}" type="datetimeFigureOut">
              <a:rPr lang="pt-BR" smtClean="0"/>
              <a:t>05/04/2024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7E22678-EE54-46FB-B878-3B975A0F9B2F}" type="slidenum">
              <a:rPr lang="pt-BR" smtClean="0"/>
              <a:t>‹nº›</a:t>
            </a:fld>
            <a:endParaRPr lang="pt-BR"/>
          </a:p>
        </p:txBody>
      </p:sp>
      <p:grpSp>
        <p:nvGrpSpPr>
          <p:cNvPr id="8" name="Group 7"/>
          <p:cNvGrpSpPr/>
          <p:nvPr/>
        </p:nvGrpSpPr>
        <p:grpSpPr>
          <a:xfrm>
            <a:off x="1592135" y="2887530"/>
            <a:ext cx="9038813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8" y="1387737"/>
            <a:ext cx="9036424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786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7B31-C673-42C2-9BFC-FBF5904745CE}" type="datetimeFigureOut">
              <a:rPr lang="pt-BR" smtClean="0"/>
              <a:t>05/04/2024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22678-EE54-46FB-B878-3B975A0F9B2F}" type="slidenum">
              <a:rPr lang="pt-BR" smtClean="0"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1" y="559399"/>
            <a:ext cx="2237591" cy="556676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985" y="849855"/>
            <a:ext cx="7343889" cy="5023821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7B31-C673-42C2-9BFC-FBF5904745CE}" type="datetimeFigureOut">
              <a:rPr lang="pt-BR" smtClean="0"/>
              <a:t>05/04/2024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22678-EE54-46FB-B878-3B975A0F9B2F}" type="slidenum">
              <a:rPr lang="pt-BR" smtClean="0"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125426" y="2880824"/>
            <a:ext cx="5480154" cy="923330"/>
            <a:chOff x="1815339" y="1496875"/>
            <a:chExt cx="5480154" cy="692497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496875"/>
              <a:ext cx="877163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7B31-C673-42C2-9BFC-FBF5904745CE}" type="datetimeFigureOut">
              <a:rPr lang="pt-BR" smtClean="0"/>
              <a:t>05/04/2024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22678-EE54-46FB-B878-3B975A0F9B2F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63446" y="2887579"/>
            <a:ext cx="9038813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54" y="1204857"/>
            <a:ext cx="10339617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3767317"/>
            <a:ext cx="10312996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7B31-C673-42C2-9BFC-FBF5904745CE}" type="datetimeFigureOut">
              <a:rPr lang="pt-BR" smtClean="0"/>
              <a:t>05/04/2024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22678-EE54-46FB-B878-3B975A0F9B2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7B31-C673-42C2-9BFC-FBF5904745CE}" type="datetimeFigureOut">
              <a:rPr lang="pt-BR" smtClean="0"/>
              <a:t>05/04/2024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22678-EE54-46FB-B878-3B975A0F9B2F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240280"/>
            <a:ext cx="5071872" cy="387705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3535" y="2240280"/>
            <a:ext cx="5071872" cy="387705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080" y="2240280"/>
            <a:ext cx="458992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984" y="2947595"/>
            <a:ext cx="5071872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9741" y="2240280"/>
            <a:ext cx="4596384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44368"/>
            <a:ext cx="50663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7B31-C673-42C2-9BFC-FBF5904745CE}" type="datetimeFigureOut">
              <a:rPr lang="pt-BR" smtClean="0"/>
              <a:t>05/04/2024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22678-EE54-46FB-B878-3B975A0F9B2F}" type="slidenum">
              <a:rPr lang="pt-BR" smtClean="0"/>
              <a:t>‹nº›</a:t>
            </a:fld>
            <a:endParaRPr lang="pt-BR"/>
          </a:p>
        </p:txBody>
      </p:sp>
      <p:grpSp>
        <p:nvGrpSpPr>
          <p:cNvPr id="14" name="Group 13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7B31-C673-42C2-9BFC-FBF5904745CE}" type="datetimeFigureOut">
              <a:rPr lang="pt-BR" smtClean="0"/>
              <a:t>05/04/2024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22678-EE54-46FB-B878-3B975A0F9B2F}" type="slidenum">
              <a:rPr lang="pt-BR" smtClean="0"/>
              <a:t>‹nº›</a:t>
            </a:fld>
            <a:endParaRPr lang="pt-BR"/>
          </a:p>
        </p:txBody>
      </p:sp>
      <p:grpSp>
        <p:nvGrpSpPr>
          <p:cNvPr id="10" name="Group 9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7B31-C673-42C2-9BFC-FBF5904745CE}" type="datetimeFigureOut">
              <a:rPr lang="pt-BR" smtClean="0"/>
              <a:t>05/04/2024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22678-EE54-46FB-B878-3B975A0F9B2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773" y="1678196"/>
            <a:ext cx="4563311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69" y="559399"/>
            <a:ext cx="5488889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2773" y="3603813"/>
            <a:ext cx="4548967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7B31-C673-42C2-9BFC-FBF5904745CE}" type="datetimeFigureOut">
              <a:rPr lang="pt-BR" smtClean="0"/>
              <a:t>05/04/2024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22678-EE54-46FB-B878-3B975A0F9B2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42" y="4668819"/>
            <a:ext cx="10356028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11723" y="666965"/>
            <a:ext cx="6362875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986" y="5324306"/>
            <a:ext cx="10341685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7B31-C673-42C2-9BFC-FBF5904745CE}" type="datetimeFigureOut">
              <a:rPr lang="pt-BR" smtClean="0"/>
              <a:t>05/04/2024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22678-EE54-46FB-B878-3B975A0F9B2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0" y="2248348"/>
            <a:ext cx="10327340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85A7B31-C673-42C2-9BFC-FBF5904745CE}" type="datetimeFigureOut">
              <a:rPr lang="pt-BR" smtClean="0"/>
              <a:t>05/04/2024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7E22678-EE54-46FB-B878-3B975A0F9B2F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44.png"/><Relationship Id="rId5" Type="http://schemas.openxmlformats.org/officeDocument/2006/relationships/image" Target="../media/image38.jpeg"/><Relationship Id="rId10" Type="http://schemas.openxmlformats.org/officeDocument/2006/relationships/image" Target="../media/image43.png"/><Relationship Id="rId4" Type="http://schemas.openxmlformats.org/officeDocument/2006/relationships/image" Target="../media/image37.jpe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Madeira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Prof. Me. Talles Mello</a:t>
            </a:r>
          </a:p>
          <a:p>
            <a:r>
              <a:rPr lang="pt-BR" dirty="0"/>
              <a:t>www.tallesmello.com.br</a:t>
            </a:r>
          </a:p>
        </p:txBody>
      </p:sp>
    </p:spTree>
    <p:extLst>
      <p:ext uri="{BB962C8B-B14F-4D97-AF65-F5344CB8AC3E}">
        <p14:creationId xmlns:p14="http://schemas.microsoft.com/office/powerpoint/2010/main" val="327208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EEA0A6-D340-BCEF-3C65-452808B51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/>
              <a:t>Verificações para o recebimento de peças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EAD4EF-B053-E4E3-778A-A4B89553F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30" y="2248349"/>
            <a:ext cx="2754864" cy="480784"/>
          </a:xfrm>
        </p:spPr>
        <p:txBody>
          <a:bodyPr>
            <a:noAutofit/>
          </a:bodyPr>
          <a:lstStyle/>
          <a:p>
            <a:r>
              <a:rPr lang="pt-BR" sz="2000" dirty="0"/>
              <a:t>Critérios para aceitação dos lotes</a:t>
            </a:r>
          </a:p>
          <a:p>
            <a:endParaRPr lang="pt-BR" sz="2000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04BB8B8D-54F3-F110-2361-A2A5E486F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4521246" y="4481859"/>
            <a:ext cx="2729131" cy="20583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60A729C2-685F-1482-9C7B-BCE00BB50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7419190" y="4481859"/>
            <a:ext cx="4046508" cy="20583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25F8852A-A4B6-FB91-0479-570E2FB1A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6913555" y="2405046"/>
            <a:ext cx="2754864" cy="19648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07028F-AFC9-4602-0151-8895FB1A9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3780137" y="2405045"/>
            <a:ext cx="2934121" cy="19648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8F85DAAA-8E33-7545-CF25-070CC0EAE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9867716" y="2405044"/>
            <a:ext cx="2175511" cy="19648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979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Aplicações da Madeira na Construção Civil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670560" y="2240280"/>
            <a:ext cx="2874498" cy="658368"/>
          </a:xfrm>
        </p:spPr>
        <p:txBody>
          <a:bodyPr/>
          <a:lstStyle/>
          <a:p>
            <a:r>
              <a:rPr lang="pt-BR" dirty="0"/>
              <a:t>Escoramento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>
          <a:xfrm>
            <a:off x="4463824" y="2240280"/>
            <a:ext cx="3264352" cy="658368"/>
          </a:xfrm>
        </p:spPr>
        <p:txBody>
          <a:bodyPr/>
          <a:lstStyle/>
          <a:p>
            <a:r>
              <a:rPr lang="pt-BR" dirty="0"/>
              <a:t>Formas para Concreto</a:t>
            </a:r>
          </a:p>
        </p:txBody>
      </p:sp>
      <p:pic>
        <p:nvPicPr>
          <p:cNvPr id="1028" name="Picture 4" descr="Resultado de imagem para formas para concreto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5253" y="3109187"/>
            <a:ext cx="4219543" cy="2810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esultado de imagem para escoramento">
            <a:extLst>
              <a:ext uri="{FF2B5EF4-FFF2-40B4-BE49-F238E27FC236}">
                <a16:creationId xmlns:a16="http://schemas.microsoft.com/office/drawing/2014/main" id="{308C5399-F4F6-4E3A-E911-5FBB2774A4B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2235"/>
            <a:ext cx="3885253" cy="27972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esultado de imagem para estrutura do telha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685" y="3109186"/>
            <a:ext cx="4213315" cy="2810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Texto 6">
            <a:extLst>
              <a:ext uri="{FF2B5EF4-FFF2-40B4-BE49-F238E27FC236}">
                <a16:creationId xmlns:a16="http://schemas.microsoft.com/office/drawing/2014/main" id="{5D6F29A0-540D-3E63-5E3C-454065018B1C}"/>
              </a:ext>
            </a:extLst>
          </p:cNvPr>
          <p:cNvSpPr txBox="1">
            <a:spLocks/>
          </p:cNvSpPr>
          <p:nvPr/>
        </p:nvSpPr>
        <p:spPr>
          <a:xfrm>
            <a:off x="8453166" y="2240280"/>
            <a:ext cx="3264352" cy="6583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Estrutura de Telhado</a:t>
            </a:r>
          </a:p>
        </p:txBody>
      </p:sp>
    </p:spTree>
    <p:extLst>
      <p:ext uri="{BB962C8B-B14F-4D97-AF65-F5344CB8AC3E}">
        <p14:creationId xmlns:p14="http://schemas.microsoft.com/office/powerpoint/2010/main" val="3079926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Aplicações da Madeira na Construção Civil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169693" y="2523103"/>
            <a:ext cx="3099582" cy="658368"/>
          </a:xfrm>
        </p:spPr>
        <p:txBody>
          <a:bodyPr/>
          <a:lstStyle/>
          <a:p>
            <a:r>
              <a:rPr lang="pt-BR" dirty="0"/>
              <a:t>Taco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>
          <a:xfrm>
            <a:off x="4698608" y="2523103"/>
            <a:ext cx="1800666" cy="658368"/>
          </a:xfrm>
        </p:spPr>
        <p:txBody>
          <a:bodyPr/>
          <a:lstStyle/>
          <a:p>
            <a:r>
              <a:rPr lang="pt-BR" dirty="0"/>
              <a:t>Assoalho</a:t>
            </a:r>
          </a:p>
        </p:txBody>
      </p:sp>
      <p:pic>
        <p:nvPicPr>
          <p:cNvPr id="6" name="Picture 2" descr="Resultado de imagem para taco de madeira">
            <a:extLst>
              <a:ext uri="{FF2B5EF4-FFF2-40B4-BE49-F238E27FC236}">
                <a16:creationId xmlns:a16="http://schemas.microsoft.com/office/drawing/2014/main" id="{17062832-9DC8-1614-5772-E992555DC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93" y="3331683"/>
            <a:ext cx="3356566" cy="25204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SSOALHOS   O assoalho é um piso de tábuas maciças com comprimentos variados e encaixe macho e fêmea                     ...">
            <a:extLst>
              <a:ext uri="{FF2B5EF4-FFF2-40B4-BE49-F238E27FC236}">
                <a16:creationId xmlns:a16="http://schemas.microsoft.com/office/drawing/2014/main" id="{9A729AB3-0C8B-7EC8-BAAD-90BB369D204A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9" t="23684" r="42131" b="38462"/>
          <a:stretch/>
        </p:blipFill>
        <p:spPr bwMode="auto">
          <a:xfrm>
            <a:off x="3591722" y="3429000"/>
            <a:ext cx="4096852" cy="2423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Texto 4">
            <a:extLst>
              <a:ext uri="{FF2B5EF4-FFF2-40B4-BE49-F238E27FC236}">
                <a16:creationId xmlns:a16="http://schemas.microsoft.com/office/drawing/2014/main" id="{3A0B014B-4D77-39AD-E681-2DE58AB1AD95}"/>
              </a:ext>
            </a:extLst>
          </p:cNvPr>
          <p:cNvSpPr txBox="1">
            <a:spLocks/>
          </p:cNvSpPr>
          <p:nvPr/>
        </p:nvSpPr>
        <p:spPr>
          <a:xfrm>
            <a:off x="7988985" y="2523103"/>
            <a:ext cx="3099582" cy="6583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Parquet</a:t>
            </a:r>
          </a:p>
        </p:txBody>
      </p:sp>
      <p:pic>
        <p:nvPicPr>
          <p:cNvPr id="11" name="Picture 2" descr="PARQUET   O parquet é um piso elaborado a partir de pequenos pedaços de madeiras agrupados em placas    quadradas.      •...">
            <a:extLst>
              <a:ext uri="{FF2B5EF4-FFF2-40B4-BE49-F238E27FC236}">
                <a16:creationId xmlns:a16="http://schemas.microsoft.com/office/drawing/2014/main" id="{E78B6EF8-0B93-C743-0DBC-0F66F8945F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t="18701" r="35211" b="53648"/>
          <a:stretch/>
        </p:blipFill>
        <p:spPr bwMode="auto">
          <a:xfrm>
            <a:off x="7726387" y="3428999"/>
            <a:ext cx="4304239" cy="2423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548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Aplicações da Madeira na Construção Civil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Forro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/>
              <a:t>Portas e Janelas</a:t>
            </a:r>
          </a:p>
        </p:txBody>
      </p:sp>
      <p:pic>
        <p:nvPicPr>
          <p:cNvPr id="5124" name="Picture 4" descr="Resultado de imagem para portas de madeir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1938" y="2944813"/>
            <a:ext cx="4229100" cy="3171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m relacionada">
            <a:extLst>
              <a:ext uri="{FF2B5EF4-FFF2-40B4-BE49-F238E27FC236}">
                <a16:creationId xmlns:a16="http://schemas.microsoft.com/office/drawing/2014/main" id="{BBEDF553-BE18-42CB-B978-6BBB06EE5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736" y="2898649"/>
            <a:ext cx="4295257" cy="3217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852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96947" y="0"/>
            <a:ext cx="5416062" cy="1054100"/>
          </a:xfrm>
        </p:spPr>
        <p:txBody>
          <a:bodyPr/>
          <a:lstStyle/>
          <a:p>
            <a:r>
              <a:rPr lang="pt-BR" sz="4000" dirty="0"/>
              <a:t>Madeira Transformada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196947" y="954393"/>
            <a:ext cx="5072063" cy="1460500"/>
          </a:xfrm>
        </p:spPr>
        <p:txBody>
          <a:bodyPr>
            <a:noAutofit/>
          </a:bodyPr>
          <a:lstStyle/>
          <a:p>
            <a:pPr algn="just"/>
            <a:r>
              <a:rPr lang="pt-BR" sz="1800" dirty="0"/>
              <a:t>Transformação da madeira é toda tecnologia de alteração da estrutura fibrosa orientada do material, com a finalidade de corrigir suas características negativas, possibilitando o aproveitamento do material de qualidade inferior.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4294967295"/>
          </p:nvPr>
        </p:nvSpPr>
        <p:spPr>
          <a:xfrm>
            <a:off x="291350" y="2728889"/>
            <a:ext cx="5072063" cy="29083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1800" dirty="0"/>
              <a:t>O uso da madeira transformada apresenta uma série de vantagens, tais como:</a:t>
            </a:r>
          </a:p>
          <a:p>
            <a:pPr algn="just"/>
            <a:r>
              <a:rPr lang="pt-BR" sz="1800" dirty="0"/>
              <a:t>Homogeneidade de composição e isotropia no comportamento físico e mecânico;</a:t>
            </a:r>
          </a:p>
          <a:p>
            <a:pPr algn="just"/>
            <a:r>
              <a:rPr lang="pt-BR" sz="1800" dirty="0"/>
              <a:t>Possibilidade de melhoria de determinadas características físicas ou mecânicas;</a:t>
            </a:r>
          </a:p>
          <a:p>
            <a:pPr algn="just"/>
            <a:r>
              <a:rPr lang="pt-BR" sz="1800" dirty="0"/>
              <a:t>Possibilidade de execução de chapas de grandes dimensões;</a:t>
            </a:r>
          </a:p>
          <a:p>
            <a:pPr algn="just"/>
            <a:r>
              <a:rPr lang="pt-BR" sz="1800" dirty="0"/>
              <a:t>Aproveitamento integral do material lenhoso contido nas árvores</a:t>
            </a:r>
          </a:p>
          <a:p>
            <a:pPr algn="just"/>
            <a:endParaRPr lang="pt-BR" sz="18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97CFE37-B729-2D4C-5257-4FCA1E332A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696" y="100967"/>
            <a:ext cx="1618722" cy="1460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Resultado de imagem para moveis em mdf">
            <a:extLst>
              <a:ext uri="{FF2B5EF4-FFF2-40B4-BE49-F238E27FC236}">
                <a16:creationId xmlns:a16="http://schemas.microsoft.com/office/drawing/2014/main" id="{48989CAA-25A1-709E-83E2-95FC75E5C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0834" y="4086927"/>
            <a:ext cx="1618723" cy="1481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Materiais de Construção 1\trabalho de madeira\materiais para trabalho\mdp\imagesCA68FCLD.jpg">
            <a:extLst>
              <a:ext uri="{FF2B5EF4-FFF2-40B4-BE49-F238E27FC236}">
                <a16:creationId xmlns:a16="http://schemas.microsoft.com/office/drawing/2014/main" id="{D4B4169C-53D5-CBC7-7C14-D47BF1ACC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33" y="1745397"/>
            <a:ext cx="1618723" cy="980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Você conhece o compensado naval? - Relvaplac Compensados">
            <a:extLst>
              <a:ext uri="{FF2B5EF4-FFF2-40B4-BE49-F238E27FC236}">
                <a16:creationId xmlns:a16="http://schemas.microsoft.com/office/drawing/2014/main" id="{D2E52558-9EC6-3B18-F219-89408A60A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33" y="3037381"/>
            <a:ext cx="1618723" cy="860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 que é uma madeira OSB?">
            <a:extLst>
              <a:ext uri="{FF2B5EF4-FFF2-40B4-BE49-F238E27FC236}">
                <a16:creationId xmlns:a16="http://schemas.microsoft.com/office/drawing/2014/main" id="{8AC3B7AB-6607-047D-1DAD-88409FC89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34" y="5695724"/>
            <a:ext cx="1618723" cy="1079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BD5539C4-DABE-8CCC-9173-BC0145AF8E3D}"/>
              </a:ext>
            </a:extLst>
          </p:cNvPr>
          <p:cNvSpPr txBox="1"/>
          <p:nvPr/>
        </p:nvSpPr>
        <p:spPr>
          <a:xfrm>
            <a:off x="7449557" y="277499"/>
            <a:ext cx="47424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200" dirty="0"/>
              <a:t>As chapas de madeira aglomerada são homogêneas, fabricadas com partículas de madeira ou outros materiais, aglutinados por meio de uma resina e, em seguida, prensados sob altas temperaturas, geralmente é usado na fabricação de móveis de baixa qualidade. Não é recomendado o uso de pregos ou parafusos, pois o aglomerado pode rachar com muita facilidade. A principal vantagem com relação ao aglomerado é seu baixo custo.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D820A5F-99EB-C630-9796-FE9299B99374}"/>
              </a:ext>
            </a:extLst>
          </p:cNvPr>
          <p:cNvSpPr txBox="1"/>
          <p:nvPr/>
        </p:nvSpPr>
        <p:spPr>
          <a:xfrm>
            <a:off x="7548030" y="4375327"/>
            <a:ext cx="45454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200" dirty="0"/>
              <a:t>As chapas de MDF são formadas por fibras de madeira unidas através de resina sintética e compactadas pela ação da pressão e calor, resultando em placas maciças e bastante uniformes, com bom acabamento e durabilidade.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E299D4D-125A-465F-7B88-7EE9BC166375}"/>
              </a:ext>
            </a:extLst>
          </p:cNvPr>
          <p:cNvSpPr txBox="1"/>
          <p:nvPr/>
        </p:nvSpPr>
        <p:spPr>
          <a:xfrm>
            <a:off x="7548030" y="1881056"/>
            <a:ext cx="45454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pt-BR" altLang="pt-BR" sz="1200" dirty="0"/>
              <a:t>Os painéis de MDP também são feitos de partículas de madeira, compactadas com resina sintética e prensadas com calor, com a diferença que as partículas finas se acomodam nas faces, e as mais grossas, no miolo. Isso permite um melhor acabamento.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116BAA5-2552-6820-12A8-55A9233C39E3}"/>
              </a:ext>
            </a:extLst>
          </p:cNvPr>
          <p:cNvSpPr txBox="1"/>
          <p:nvPr/>
        </p:nvSpPr>
        <p:spPr>
          <a:xfrm>
            <a:off x="7548030" y="3023733"/>
            <a:ext cx="45454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200" dirty="0"/>
              <a:t>É fabricado com lâminas de madeira, que são coladas e prensadas sob alta pressão. Esse tipo é amplamente utilizado em projetos de marcenaria, móveis, revestimentos e embalagens. A principal característica dos compensados é sua elevada resistência.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394BE60F-DEE4-D5E4-6EE6-478464A20ED9}"/>
              </a:ext>
            </a:extLst>
          </p:cNvPr>
          <p:cNvSpPr txBox="1"/>
          <p:nvPr/>
        </p:nvSpPr>
        <p:spPr>
          <a:xfrm>
            <a:off x="7548030" y="5881551"/>
            <a:ext cx="45454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200" dirty="0"/>
              <a:t>É uma placa composta por tiras de madeira prensadas dispostas na mesma direção. Trata-se de um material resistente e prático que é usado para criação de móveis, revestimento de paredes, tapumes, mezaninos e coberturas.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CFD812F7-17A7-9215-B4F4-905AE79298E4}"/>
                  </a:ext>
                </a:extLst>
              </p:cNvPr>
              <p:cNvSpPr txBox="1"/>
              <p:nvPr/>
            </p:nvSpPr>
            <p:spPr>
              <a:xfrm>
                <a:off x="9061905" y="54592"/>
                <a:ext cx="1148120" cy="255389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500" b="0" i="1" smtClean="0">
                          <a:latin typeface="Cambria Math" panose="02040503050406030204" pitchFamily="18" charset="0"/>
                        </a:rPr>
                        <m:t>𝐴𝑔𝑙𝑜𝑚𝑒𝑟𝑎𝑑𝑜</m:t>
                      </m:r>
                    </m:oMath>
                  </m:oMathPara>
                </a14:m>
                <a:endParaRPr lang="pt-BR" sz="1500" dirty="0"/>
              </a:p>
            </p:txBody>
          </p:sp>
        </mc:Choice>
        <mc:Fallback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CFD812F7-17A7-9215-B4F4-905AE7929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1905" y="54592"/>
                <a:ext cx="1148120" cy="255389"/>
              </a:xfrm>
              <a:prstGeom prst="roundRect">
                <a:avLst/>
              </a:prstGeom>
              <a:blipFill>
                <a:blip r:embed="rId7"/>
                <a:stretch>
                  <a:fillRect l="-4787" r="-3723" b="-261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06332A08-7EC0-7F18-6A49-FBACDC00FCEE}"/>
                  </a:ext>
                </a:extLst>
              </p:cNvPr>
              <p:cNvSpPr txBox="1"/>
              <p:nvPr/>
            </p:nvSpPr>
            <p:spPr>
              <a:xfrm>
                <a:off x="9390676" y="1652963"/>
                <a:ext cx="490577" cy="255389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500" b="0" i="1" smtClean="0">
                          <a:latin typeface="Cambria Math" panose="02040503050406030204" pitchFamily="18" charset="0"/>
                        </a:rPr>
                        <m:t>𝑀𝐷𝑃</m:t>
                      </m:r>
                    </m:oMath>
                  </m:oMathPara>
                </a14:m>
                <a:endParaRPr lang="pt-BR" sz="1500" dirty="0"/>
              </a:p>
            </p:txBody>
          </p:sp>
        </mc:Choice>
        <mc:Fallback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06332A08-7EC0-7F18-6A49-FBACDC00FC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0676" y="1652963"/>
                <a:ext cx="490577" cy="255389"/>
              </a:xfrm>
              <a:prstGeom prst="roundRect">
                <a:avLst/>
              </a:prstGeom>
              <a:blipFill>
                <a:blip r:embed="rId8"/>
                <a:stretch>
                  <a:fillRect l="-4938" r="-37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9DA78107-726B-3199-3771-C16AC6FCD234}"/>
                  </a:ext>
                </a:extLst>
              </p:cNvPr>
              <p:cNvSpPr txBox="1"/>
              <p:nvPr/>
            </p:nvSpPr>
            <p:spPr>
              <a:xfrm>
                <a:off x="9061905" y="2743368"/>
                <a:ext cx="1179167" cy="255389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500" b="0" i="1" smtClean="0">
                          <a:latin typeface="Cambria Math" panose="02040503050406030204" pitchFamily="18" charset="0"/>
                        </a:rPr>
                        <m:t>𝐶𝑜𝑚𝑝𝑒𝑛𝑠𝑎𝑑𝑜</m:t>
                      </m:r>
                    </m:oMath>
                  </m:oMathPara>
                </a14:m>
                <a:endParaRPr lang="pt-BR" sz="1500" dirty="0"/>
              </a:p>
            </p:txBody>
          </p:sp>
        </mc:Choice>
        <mc:Fallback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9DA78107-726B-3199-3771-C16AC6FCD2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1905" y="2743368"/>
                <a:ext cx="1179167" cy="255389"/>
              </a:xfrm>
              <a:prstGeom prst="roundRect">
                <a:avLst/>
              </a:prstGeom>
              <a:blipFill>
                <a:blip r:embed="rId9"/>
                <a:stretch>
                  <a:fillRect l="-4145" r="-3627" b="-261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69D7CEC2-178E-D8D5-ACBC-6B9B024B6A31}"/>
                  </a:ext>
                </a:extLst>
              </p:cNvPr>
              <p:cNvSpPr txBox="1"/>
              <p:nvPr/>
            </p:nvSpPr>
            <p:spPr>
              <a:xfrm>
                <a:off x="9365534" y="4045547"/>
                <a:ext cx="433367" cy="255389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1500" b="0" i="1" smtClean="0">
                        <a:latin typeface="Cambria Math" panose="02040503050406030204" pitchFamily="18" charset="0"/>
                      </a:rPr>
                      <m:t>𝑀𝐷</m:t>
                    </m:r>
                  </m:oMath>
                </a14:m>
                <a:r>
                  <a:rPr lang="pt-BR" sz="1500" dirty="0"/>
                  <a:t>F</a:t>
                </a:r>
              </a:p>
            </p:txBody>
          </p:sp>
        </mc:Choice>
        <mc:Fallback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69D7CEC2-178E-D8D5-ACBC-6B9B024B6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5534" y="4045547"/>
                <a:ext cx="433367" cy="255389"/>
              </a:xfrm>
              <a:prstGeom prst="roundRect">
                <a:avLst/>
              </a:prstGeom>
              <a:blipFill>
                <a:blip r:embed="rId10"/>
                <a:stretch>
                  <a:fillRect l="-12676" t="-16667" r="-22535" b="-404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2CA0A420-D35D-D0F2-1A8F-DF8DEF0E518E}"/>
                  </a:ext>
                </a:extLst>
              </p:cNvPr>
              <p:cNvSpPr txBox="1"/>
              <p:nvPr/>
            </p:nvSpPr>
            <p:spPr>
              <a:xfrm>
                <a:off x="9365533" y="5523339"/>
                <a:ext cx="436285" cy="255389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500" b="0" i="1" smtClean="0">
                          <a:latin typeface="Cambria Math" panose="02040503050406030204" pitchFamily="18" charset="0"/>
                        </a:rPr>
                        <m:t>𝑂𝑆𝐵</m:t>
                      </m:r>
                    </m:oMath>
                  </m:oMathPara>
                </a14:m>
                <a:endParaRPr lang="pt-BR" sz="1500" dirty="0"/>
              </a:p>
            </p:txBody>
          </p:sp>
        </mc:Choice>
        <mc:Fallback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2CA0A420-D35D-D0F2-1A8F-DF8DEF0E5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5533" y="5523339"/>
                <a:ext cx="436285" cy="255389"/>
              </a:xfrm>
              <a:prstGeom prst="roundRect">
                <a:avLst/>
              </a:prstGeom>
              <a:blipFill>
                <a:blip r:embed="rId11"/>
                <a:stretch>
                  <a:fillRect l="-6944" r="-2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044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5664" y="237408"/>
            <a:ext cx="5500468" cy="1054100"/>
          </a:xfrm>
        </p:spPr>
        <p:txBody>
          <a:bodyPr/>
          <a:lstStyle/>
          <a:p>
            <a:r>
              <a:rPr lang="pt-BR" dirty="0"/>
              <a:t>Anatomia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C3A3023A-1928-627F-B417-41D9707688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3580543"/>
              </p:ext>
            </p:extLst>
          </p:nvPr>
        </p:nvGraphicFramePr>
        <p:xfrm>
          <a:off x="6096000" y="237409"/>
          <a:ext cx="5912289" cy="6479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Imagem 15" descr="Diagrama&#10;&#10;Descrição gerada automaticamente">
            <a:extLst>
              <a:ext uri="{FF2B5EF4-FFF2-40B4-BE49-F238E27FC236}">
                <a16:creationId xmlns:a16="http://schemas.microsoft.com/office/drawing/2014/main" id="{6B6FB25C-8E15-F95D-E36C-1B9B82F44D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87" y="1537202"/>
            <a:ext cx="5742570" cy="455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878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36098" y="2110154"/>
            <a:ext cx="4360985" cy="4577427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t-BR" b="1" dirty="0"/>
              <a:t>Levantamento </a:t>
            </a:r>
            <a:r>
              <a:rPr lang="pt-BR" b="1" dirty="0" err="1"/>
              <a:t>Dendrométrico</a:t>
            </a:r>
            <a:r>
              <a:rPr lang="pt-BR" b="1" dirty="0"/>
              <a:t>:</a:t>
            </a:r>
          </a:p>
          <a:p>
            <a:pPr algn="just"/>
            <a:r>
              <a:rPr lang="pt-BR" dirty="0"/>
              <a:t>aproveitamento econômico adequado, avaliação e cubagem dos exemplares a serem abatidos.</a:t>
            </a:r>
          </a:p>
          <a:p>
            <a:pPr marL="0" indent="0" algn="just">
              <a:buNone/>
            </a:pPr>
            <a:r>
              <a:rPr lang="pt-BR" b="1" dirty="0"/>
              <a:t>Corte de árvores:</a:t>
            </a:r>
          </a:p>
          <a:p>
            <a:pPr algn="just"/>
            <a:r>
              <a:rPr lang="pt-BR" dirty="0"/>
              <a:t>realizado em épocas apropriadas, inverno, pois árvores abatidas no inverno secam lentamente sem rachar e são menos atraentes a fungos e insetos.</a:t>
            </a:r>
          </a:p>
          <a:p>
            <a:pPr marL="0" indent="0" algn="just">
              <a:buNone/>
            </a:pPr>
            <a:r>
              <a:rPr lang="pt-BR" b="1" dirty="0" err="1"/>
              <a:t>Toragem</a:t>
            </a:r>
            <a:r>
              <a:rPr lang="pt-BR" b="1" dirty="0"/>
              <a:t>:</a:t>
            </a:r>
          </a:p>
          <a:p>
            <a:pPr algn="just"/>
            <a:r>
              <a:rPr lang="pt-BR" dirty="0"/>
              <a:t>Processo de </a:t>
            </a:r>
            <a:r>
              <a:rPr lang="pt-BR" dirty="0" err="1"/>
              <a:t>desgalhagem</a:t>
            </a:r>
            <a:r>
              <a:rPr lang="pt-BR" dirty="0"/>
              <a:t>: toras de 5 a 6m para facilitar o transporte</a:t>
            </a:r>
          </a:p>
          <a:p>
            <a:pPr marL="0" indent="0" algn="just">
              <a:buNone/>
            </a:pPr>
            <a:r>
              <a:rPr lang="pt-BR" b="1" dirty="0"/>
              <a:t>Falquejo:</a:t>
            </a:r>
          </a:p>
          <a:p>
            <a:pPr algn="just"/>
            <a:r>
              <a:rPr lang="pt-BR" dirty="0"/>
              <a:t>Remoção de 4 costaneiras</a:t>
            </a:r>
          </a:p>
          <a:p>
            <a:pPr marL="0" indent="0" algn="just">
              <a:buNone/>
            </a:pPr>
            <a:r>
              <a:rPr lang="pt-BR" sz="2400" b="1" dirty="0"/>
              <a:t>Desdobro ou desdobramento:</a:t>
            </a:r>
          </a:p>
          <a:p>
            <a:pPr marL="0" indent="0" algn="just">
              <a:buNone/>
            </a:pPr>
            <a:r>
              <a:rPr lang="pt-BR" sz="2400" dirty="0"/>
              <a:t>O desdobro é a etapa final para a transformação em material de construção</a:t>
            </a:r>
            <a:r>
              <a:rPr lang="pt-BR" b="1" dirty="0"/>
              <a:t>, </a:t>
            </a:r>
            <a:r>
              <a:rPr lang="pt-BR" dirty="0"/>
              <a:t>onde</a:t>
            </a:r>
            <a:r>
              <a:rPr lang="pt-BR" b="1" dirty="0"/>
              <a:t> </a:t>
            </a:r>
            <a:r>
              <a:rPr lang="pt-BR" sz="2400" dirty="0"/>
              <a:t>pranchas são retiradas </a:t>
            </a:r>
            <a:endParaRPr lang="pt-BR" sz="2400" b="1" dirty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17987" y="570156"/>
            <a:ext cx="7185004" cy="1054250"/>
          </a:xfrm>
        </p:spPr>
        <p:txBody>
          <a:bodyPr/>
          <a:lstStyle/>
          <a:p>
            <a:r>
              <a:rPr lang="pt-BR" dirty="0"/>
              <a:t>Etapas da Extração</a:t>
            </a:r>
          </a:p>
        </p:txBody>
      </p:sp>
      <p:pic>
        <p:nvPicPr>
          <p:cNvPr id="2" name="Imagem 1" descr="Diagrama&#10;&#10;Descrição gerada automaticamente">
            <a:extLst>
              <a:ext uri="{FF2B5EF4-FFF2-40B4-BE49-F238E27FC236}">
                <a16:creationId xmlns:a16="http://schemas.microsoft.com/office/drawing/2014/main" id="{54A11769-2760-FD34-AC56-8148AA42DD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3"/>
          <a:stretch/>
        </p:blipFill>
        <p:spPr>
          <a:xfrm>
            <a:off x="5373858" y="2447181"/>
            <a:ext cx="5720339" cy="3903372"/>
          </a:xfrm>
          <a:prstGeom prst="rect">
            <a:avLst/>
          </a:prstGeom>
        </p:spPr>
      </p:pic>
      <p:pic>
        <p:nvPicPr>
          <p:cNvPr id="3" name="Picture 2" descr="E:\Materiais de Construção 1\trabalho de madeira\materiais para trabalho\madeira roliça\a_manual__18106.jpg">
            <a:extLst>
              <a:ext uri="{FF2B5EF4-FFF2-40B4-BE49-F238E27FC236}">
                <a16:creationId xmlns:a16="http://schemas.microsoft.com/office/drawing/2014/main" id="{80E62724-3694-303D-120E-6D1264029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929" y="541351"/>
            <a:ext cx="1627462" cy="1202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99AC30A-F8D7-4904-E5AA-FCD9E98564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242"/>
          <a:stretch/>
        </p:blipFill>
        <p:spPr>
          <a:xfrm>
            <a:off x="10633934" y="541351"/>
            <a:ext cx="1280158" cy="120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27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Aumentar a estabilidade dimensional da madeira, que sofre contração com a perda de água. Por isso ela deve ser seca antes de chegar às suas dimensões finais;</a:t>
            </a:r>
          </a:p>
          <a:p>
            <a:r>
              <a:rPr lang="pt-BR" dirty="0"/>
              <a:t>Reduzir o apodrecimento ou fungos </a:t>
            </a:r>
            <a:r>
              <a:rPr lang="pt-BR" dirty="0" err="1"/>
              <a:t>manchadores</a:t>
            </a:r>
            <a:r>
              <a:rPr lang="pt-BR" dirty="0"/>
              <a:t>, pois quando o teor de umidade fica abaixo de 20% a madeira não é atacada por esses </a:t>
            </a:r>
            <a:r>
              <a:rPr lang="pt-BR" dirty="0" err="1"/>
              <a:t>microorganismos</a:t>
            </a:r>
            <a:r>
              <a:rPr lang="pt-BR" dirty="0"/>
              <a:t>;</a:t>
            </a:r>
          </a:p>
          <a:p>
            <a:r>
              <a:rPr lang="pt-BR" dirty="0"/>
              <a:t>Aumentar as propriedades mecânicas da madeira;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Etapas da Extração: Secagem</a:t>
            </a:r>
          </a:p>
        </p:txBody>
      </p:sp>
    </p:spTree>
    <p:extLst>
      <p:ext uri="{BB962C8B-B14F-4D97-AF65-F5344CB8AC3E}">
        <p14:creationId xmlns:p14="http://schemas.microsoft.com/office/powerpoint/2010/main" val="2903244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903642" y="4668819"/>
            <a:ext cx="10356028" cy="6447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800"/>
              <a:t>Deterioração da Madeira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type="body" sz="half" idx="2"/>
          </p:nvPr>
        </p:nvSpPr>
        <p:spPr>
          <a:xfrm>
            <a:off x="917986" y="5324306"/>
            <a:ext cx="10341685" cy="804862"/>
          </a:xfr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90000"/>
              </a:lnSpc>
            </a:pPr>
            <a:r>
              <a:rPr lang="pt-BR" sz="1900" kern="1200" dirty="0">
                <a:latin typeface="+mn-lt"/>
                <a:ea typeface="+mn-ea"/>
                <a:cs typeface="+mn-cs"/>
              </a:rPr>
              <a:t>Dos vários tipos de fungos existentes na natureza, os principais responsáveis pela deterioração de madeiras são os fungos </a:t>
            </a:r>
            <a:r>
              <a:rPr lang="pt-BR" sz="1900" kern="1200" dirty="0" err="1">
                <a:latin typeface="+mn-lt"/>
                <a:ea typeface="+mn-ea"/>
                <a:cs typeface="+mn-cs"/>
              </a:rPr>
              <a:t>apodrecedores</a:t>
            </a:r>
            <a:r>
              <a:rPr lang="pt-BR" sz="1900" kern="1200" dirty="0">
                <a:latin typeface="+mn-lt"/>
                <a:ea typeface="+mn-ea"/>
                <a:cs typeface="+mn-cs"/>
              </a:rPr>
              <a:t>, fungos </a:t>
            </a:r>
            <a:r>
              <a:rPr lang="pt-BR" sz="1900" kern="1200" dirty="0" err="1">
                <a:latin typeface="+mn-lt"/>
                <a:ea typeface="+mn-ea"/>
                <a:cs typeface="+mn-cs"/>
              </a:rPr>
              <a:t>manchadores</a:t>
            </a:r>
            <a:r>
              <a:rPr lang="pt-BR" sz="1900" kern="1200" dirty="0">
                <a:latin typeface="+mn-lt"/>
                <a:ea typeface="+mn-ea"/>
                <a:cs typeface="+mn-cs"/>
              </a:rPr>
              <a:t> e os fungos </a:t>
            </a:r>
            <a:r>
              <a:rPr lang="pt-BR" sz="1900" kern="1200" dirty="0" err="1">
                <a:latin typeface="+mn-lt"/>
                <a:ea typeface="+mn-ea"/>
                <a:cs typeface="+mn-cs"/>
              </a:rPr>
              <a:t>emboloradores</a:t>
            </a:r>
            <a:r>
              <a:rPr lang="pt-BR" sz="1900" kern="1200" dirty="0">
                <a:latin typeface="+mn-lt"/>
                <a:ea typeface="+mn-ea"/>
                <a:cs typeface="+mn-cs"/>
              </a:rPr>
              <a:t>. Estes fungos necessitam de determinadas condições favoráveis para poderem desenvolver o ataque na madeira como: umidade (em condições normais acima de 20% em relação ao seu peso seco) e temperatura (ideal 25º C, com intervalo de ataque entre 10 a 40º C).</a:t>
            </a:r>
          </a:p>
          <a:p>
            <a:pPr algn="just">
              <a:lnSpc>
                <a:spcPct val="90000"/>
              </a:lnSpc>
            </a:pPr>
            <a:endParaRPr lang="pt-BR" sz="1900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DETERIORAÇÃO E PRESERVAÇÃO DA MADEIRA">
            <a:extLst>
              <a:ext uri="{FF2B5EF4-FFF2-40B4-BE49-F238E27FC236}">
                <a16:creationId xmlns:a16="http://schemas.microsoft.com/office/drawing/2014/main" id="{F94E16A2-EA45-8E42-9190-6A9C8BCD4713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" r="497"/>
          <a:stretch>
            <a:fillRect/>
          </a:stretch>
        </p:blipFill>
        <p:spPr bwMode="auto">
          <a:xfrm>
            <a:off x="2911475" y="666750"/>
            <a:ext cx="6362700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405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79B51C9D-3384-C314-A911-C20AE6472B49}"/>
              </a:ext>
            </a:extLst>
          </p:cNvPr>
          <p:cNvSpPr txBox="1"/>
          <p:nvPr/>
        </p:nvSpPr>
        <p:spPr>
          <a:xfrm>
            <a:off x="763966" y="3424535"/>
            <a:ext cx="765910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/>
              <a:t>A madeira é um material anisotrópico, ou seja, possui diferentes propriedades em relação aos diversos planos ou direções perpendiculares entre si, a resistência depende da aplicação da carga. </a:t>
            </a:r>
          </a:p>
          <a:p>
            <a:pPr algn="just"/>
            <a:r>
              <a:rPr lang="pt-BR" dirty="0"/>
              <a:t>É um dos mais importantes problemas práticos que ocorrem durante a utilização da madeira afeta e limita o uso industrial da madeira.</a:t>
            </a:r>
          </a:p>
          <a:p>
            <a:pPr algn="just"/>
            <a:r>
              <a:rPr lang="pt-BR" dirty="0" err="1"/>
              <a:t>Nsse</a:t>
            </a:r>
            <a:r>
              <a:rPr lang="pt-BR" dirty="0"/>
              <a:t> efeito, são considerados três direções ou eixos principais, sendo eles; (a) direção tangencial (tangente aos anéis de crescimento); (b) direção radial (na direção dos anéis de crescimento ou na direção da casca ao centro da seção transversal ao tronco); (c) </a:t>
            </a:r>
            <a:r>
              <a:rPr lang="pt-BR" b="1" dirty="0">
                <a:solidFill>
                  <a:srgbClr val="FF0000"/>
                </a:solidFill>
              </a:rPr>
              <a:t>direção longitudinal </a:t>
            </a:r>
            <a:r>
              <a:rPr lang="pt-BR" dirty="0"/>
              <a:t>(no sentido das fibras, ao longo do comprimento da árvore).</a:t>
            </a:r>
          </a:p>
        </p:txBody>
      </p:sp>
      <p:sp>
        <p:nvSpPr>
          <p:cNvPr id="4" name="Espaço Reservado para Conteúdo 1">
            <a:extLst>
              <a:ext uri="{FF2B5EF4-FFF2-40B4-BE49-F238E27FC236}">
                <a16:creationId xmlns:a16="http://schemas.microsoft.com/office/drawing/2014/main" id="{9404C55B-70B1-8EDA-C053-FA86E22FB53F}"/>
              </a:ext>
            </a:extLst>
          </p:cNvPr>
          <p:cNvSpPr txBox="1">
            <a:spLocks/>
          </p:cNvSpPr>
          <p:nvPr/>
        </p:nvSpPr>
        <p:spPr>
          <a:xfrm>
            <a:off x="763966" y="1696414"/>
            <a:ext cx="10950946" cy="130221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800" dirty="0">
                <a:solidFill>
                  <a:schemeClr val="tx1"/>
                </a:solidFill>
              </a:rPr>
              <a:t>O aumento de volume (inchamento) deve-se principalmente à inclusão de moléculas de água nos espaços </a:t>
            </a:r>
            <a:r>
              <a:rPr lang="pt-BR" sz="1800" dirty="0" err="1">
                <a:solidFill>
                  <a:schemeClr val="tx1"/>
                </a:solidFill>
              </a:rPr>
              <a:t>submicroscópicos</a:t>
            </a:r>
            <a:r>
              <a:rPr lang="pt-BR" sz="1800" dirty="0">
                <a:solidFill>
                  <a:schemeClr val="tx1"/>
                </a:solidFill>
              </a:rPr>
              <a:t> da parede celular, alterando as dimensões da madeira. </a:t>
            </a:r>
          </a:p>
          <a:p>
            <a:pPr algn="just"/>
            <a:r>
              <a:rPr lang="pt-BR" sz="1800" dirty="0">
                <a:solidFill>
                  <a:schemeClr val="tx1"/>
                </a:solidFill>
              </a:rPr>
              <a:t>Da mesma forma, a diminuição do volume (contração) deve-se à retirada das moléculas de água dos espaços </a:t>
            </a:r>
            <a:r>
              <a:rPr lang="pt-BR" sz="1800" dirty="0" err="1">
                <a:solidFill>
                  <a:schemeClr val="tx1"/>
                </a:solidFill>
              </a:rPr>
              <a:t>submicroscópicos</a:t>
            </a:r>
            <a:r>
              <a:rPr lang="pt-BR" sz="1800" dirty="0">
                <a:solidFill>
                  <a:schemeClr val="tx1"/>
                </a:solidFill>
              </a:rPr>
              <a:t> mencionados.</a:t>
            </a:r>
          </a:p>
        </p:txBody>
      </p:sp>
      <p:pic>
        <p:nvPicPr>
          <p:cNvPr id="12" name="Imagem 11" descr="Diagrama, Texto&#10;&#10;Descrição gerada automaticamente com confiança média">
            <a:extLst>
              <a:ext uri="{FF2B5EF4-FFF2-40B4-BE49-F238E27FC236}">
                <a16:creationId xmlns:a16="http://schemas.microsoft.com/office/drawing/2014/main" id="{12DAB9E2-D279-CCF3-66D3-6057853713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7" r="48239" b="38872"/>
          <a:stretch/>
        </p:blipFill>
        <p:spPr>
          <a:xfrm>
            <a:off x="7598481" y="3260650"/>
            <a:ext cx="4593519" cy="3190092"/>
          </a:xfrm>
          <a:prstGeom prst="rect">
            <a:avLst/>
          </a:prstGeom>
        </p:spPr>
      </p:pic>
      <p:sp>
        <p:nvSpPr>
          <p:cNvPr id="17" name="Título 2">
            <a:extLst>
              <a:ext uri="{FF2B5EF4-FFF2-40B4-BE49-F238E27FC236}">
                <a16:creationId xmlns:a16="http://schemas.microsoft.com/office/drawing/2014/main" id="{C8EB0F9D-B0CC-FD1C-5AEC-085284DF49D5}"/>
              </a:ext>
            </a:extLst>
          </p:cNvPr>
          <p:cNvSpPr txBox="1">
            <a:spLocks/>
          </p:cNvSpPr>
          <p:nvPr/>
        </p:nvSpPr>
        <p:spPr>
          <a:xfrm>
            <a:off x="925158" y="63183"/>
            <a:ext cx="10341684" cy="1054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/>
              <a:t>Propriedades Físicas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24B5BC49-12FB-31EE-222C-0771E7ED69ED}"/>
                  </a:ext>
                </a:extLst>
              </p:cNvPr>
              <p:cNvSpPr txBox="1"/>
              <p:nvPr/>
            </p:nvSpPr>
            <p:spPr>
              <a:xfrm>
                <a:off x="3372160" y="3046909"/>
                <a:ext cx="1618127" cy="374571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𝐴𝑛𝑖𝑠𝑜𝑡𝑟𝑜𝑝𝑖𝑎</m:t>
                      </m:r>
                    </m:oMath>
                  </m:oMathPara>
                </a14:m>
                <a:endParaRPr lang="pt-BR" sz="2200" dirty="0"/>
              </a:p>
            </p:txBody>
          </p:sp>
        </mc:Choice>
        <mc:Fallback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24B5BC49-12FB-31EE-222C-0771E7ED69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2160" y="3046909"/>
                <a:ext cx="1618127" cy="374571"/>
              </a:xfrm>
              <a:prstGeom prst="roundRect">
                <a:avLst/>
              </a:prstGeom>
              <a:blipFill>
                <a:blip r:embed="rId3"/>
                <a:stretch>
                  <a:fillRect l="-4511" r="-4135" b="-262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8F5C5223-1F4E-9A0A-BA5D-8BAD5C430199}"/>
                  </a:ext>
                </a:extLst>
              </p:cNvPr>
              <p:cNvSpPr txBox="1"/>
              <p:nvPr/>
            </p:nvSpPr>
            <p:spPr>
              <a:xfrm>
                <a:off x="4498826" y="1272345"/>
                <a:ext cx="3194348" cy="374571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𝐼𝑛𝑐h𝑎𝑚𝑒𝑛𝑡𝑜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𝐶𝑜𝑛𝑡𝑟𝑎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çã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𝑜</m:t>
                      </m:r>
                    </m:oMath>
                  </m:oMathPara>
                </a14:m>
                <a:endParaRPr lang="pt-BR" sz="2200" dirty="0"/>
              </a:p>
            </p:txBody>
          </p:sp>
        </mc:Choice>
        <mc:Fallback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8F5C5223-1F4E-9A0A-BA5D-8BAD5C4301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826" y="1272345"/>
                <a:ext cx="3194348" cy="374571"/>
              </a:xfrm>
              <a:prstGeom prst="roundRect">
                <a:avLst/>
              </a:prstGeom>
              <a:blipFill>
                <a:blip r:embed="rId4"/>
                <a:stretch>
                  <a:fillRect l="-1145" r="-1908" b="-262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4547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EEB51120-657D-12E8-3B34-D6EC21FB8A49}"/>
              </a:ext>
            </a:extLst>
          </p:cNvPr>
          <p:cNvSpPr txBox="1"/>
          <p:nvPr/>
        </p:nvSpPr>
        <p:spPr>
          <a:xfrm>
            <a:off x="701344" y="1700557"/>
            <a:ext cx="1094175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/>
              <a:t>O teor de umidade da madeira é um fator de grande importância, visto que o controle do teor de umidade da madeira é indispensável para que possamos utilizá-la de forma adequada, evitando o desenvolvimento de defeitos como empenamentos, arqueamentos, torções, etc. Estes defeitos são comumente observados antes da madeira entrar em equilíbrio higroscópico com as variáveis do ambiente (temperatura e umidade relativa do ar)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8845485-1C74-6565-1779-5783BD6AB5DB}"/>
              </a:ext>
            </a:extLst>
          </p:cNvPr>
          <p:cNvSpPr txBox="1"/>
          <p:nvPr/>
        </p:nvSpPr>
        <p:spPr>
          <a:xfrm>
            <a:off x="6073444" y="3852947"/>
            <a:ext cx="541721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/>
              <a:t>As peças estruturais de madeira se expandem menos que outros materiais de construção, diminuindo os riscos de desabamento no caso de incêndios. A madeira tem um calor específico muito elevado (demora muito para ela ficar quente, aumentar sua temperatura) e uma baixa condutividade térmica (o calor demora muito para se deslocar pela madeira</a:t>
            </a:r>
          </a:p>
        </p:txBody>
      </p:sp>
      <p:pic>
        <p:nvPicPr>
          <p:cNvPr id="14" name="Imagem 1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E5BD31EA-0B8E-0ECC-BC76-705599D42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44" y="3271434"/>
            <a:ext cx="5372100" cy="3133725"/>
          </a:xfrm>
          <a:prstGeom prst="rect">
            <a:avLst/>
          </a:prstGeom>
        </p:spPr>
      </p:pic>
      <p:sp>
        <p:nvSpPr>
          <p:cNvPr id="2" name="Título 2">
            <a:extLst>
              <a:ext uri="{FF2B5EF4-FFF2-40B4-BE49-F238E27FC236}">
                <a16:creationId xmlns:a16="http://schemas.microsoft.com/office/drawing/2014/main" id="{5433B26F-F652-FBFD-B8A6-A7DACD1B3ABC}"/>
              </a:ext>
            </a:extLst>
          </p:cNvPr>
          <p:cNvSpPr txBox="1">
            <a:spLocks/>
          </p:cNvSpPr>
          <p:nvPr/>
        </p:nvSpPr>
        <p:spPr>
          <a:xfrm>
            <a:off x="902602" y="168359"/>
            <a:ext cx="10341684" cy="1054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/>
              <a:t>Propriedades Físicas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63F0F26E-68E4-62A4-9EEF-86AD9965E123}"/>
                  </a:ext>
                </a:extLst>
              </p:cNvPr>
              <p:cNvSpPr txBox="1"/>
              <p:nvPr/>
            </p:nvSpPr>
            <p:spPr>
              <a:xfrm>
                <a:off x="7456461" y="3421773"/>
                <a:ext cx="2651178" cy="374571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𝑅𝑒𝑠𝑖𝑠𝑡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ê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𝑛𝑐𝑖𝑎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𝑎𝑜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𝐹𝑜𝑔𝑜</m:t>
                      </m:r>
                    </m:oMath>
                  </m:oMathPara>
                </a14:m>
                <a:endParaRPr lang="pt-BR" sz="2200" dirty="0"/>
              </a:p>
            </p:txBody>
          </p:sp>
        </mc:Choice>
        <mc:Fallback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63F0F26E-68E4-62A4-9EEF-86AD9965E1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6461" y="3421773"/>
                <a:ext cx="2651178" cy="374571"/>
              </a:xfrm>
              <a:prstGeom prst="roundRect">
                <a:avLst/>
              </a:prstGeom>
              <a:blipFill>
                <a:blip r:embed="rId3"/>
                <a:stretch>
                  <a:fillRect l="-1379" r="-2529" b="-241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8EAAB7C8-7726-015A-D0A8-DFBCEB6D0E45}"/>
                  </a:ext>
                </a:extLst>
              </p:cNvPr>
              <p:cNvSpPr txBox="1"/>
              <p:nvPr/>
            </p:nvSpPr>
            <p:spPr>
              <a:xfrm>
                <a:off x="4957672" y="1249453"/>
                <a:ext cx="2276655" cy="374571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𝑇𝑒𝑜𝑟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𝑈𝑚𝑖𝑑𝑎𝑑𝑒</m:t>
                      </m:r>
                    </m:oMath>
                  </m:oMathPara>
                </a14:m>
                <a:endParaRPr lang="pt-BR" sz="2200" dirty="0"/>
              </a:p>
            </p:txBody>
          </p:sp>
        </mc:Choice>
        <mc:Fallback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8EAAB7C8-7726-015A-D0A8-DFBCEB6D0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672" y="1249453"/>
                <a:ext cx="2276655" cy="374571"/>
              </a:xfrm>
              <a:prstGeom prst="roundRect">
                <a:avLst/>
              </a:prstGeom>
              <a:blipFill>
                <a:blip r:embed="rId4"/>
                <a:stretch>
                  <a:fillRect l="-1872" r="-1872" b="-16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9958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Classificação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1143000" y="2292626"/>
            <a:ext cx="4754880" cy="38121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Madeiras finas</a:t>
            </a:r>
          </a:p>
          <a:p>
            <a:r>
              <a:rPr lang="pt-BR" dirty="0"/>
              <a:t>marcenaria, esquadrias, marcos:</a:t>
            </a:r>
          </a:p>
          <a:p>
            <a:r>
              <a:rPr lang="pt-BR" dirty="0"/>
              <a:t>exemplos: louro, cedro, açoita-cavalos, etc.</a:t>
            </a:r>
          </a:p>
          <a:p>
            <a:pPr marL="0" indent="0">
              <a:buNone/>
            </a:pPr>
            <a:r>
              <a:rPr lang="pt-BR" b="1" dirty="0"/>
              <a:t>Madeiras duras ou de lei</a:t>
            </a:r>
          </a:p>
          <a:p>
            <a:r>
              <a:rPr lang="pt-BR" dirty="0"/>
              <a:t>suportes e vigas;</a:t>
            </a:r>
          </a:p>
          <a:p>
            <a:r>
              <a:rPr lang="pt-BR" dirty="0"/>
              <a:t>exemplos: peroba, </a:t>
            </a:r>
            <a:r>
              <a:rPr lang="pt-BR" dirty="0" err="1"/>
              <a:t>paraju</a:t>
            </a:r>
            <a:r>
              <a:rPr lang="pt-BR" dirty="0"/>
              <a:t>, </a:t>
            </a:r>
            <a:r>
              <a:rPr lang="pt-BR" dirty="0" err="1"/>
              <a:t>grápia</a:t>
            </a:r>
            <a:r>
              <a:rPr lang="pt-BR" dirty="0"/>
              <a:t>, angico, etc.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269173" y="2292626"/>
            <a:ext cx="4754880" cy="3809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Madeiras resinosas</a:t>
            </a:r>
          </a:p>
          <a:p>
            <a:r>
              <a:rPr lang="pt-BR" dirty="0"/>
              <a:t>construções temporárias ou protegidas do intemperismo;</a:t>
            </a:r>
          </a:p>
          <a:p>
            <a:r>
              <a:rPr lang="pt-BR" dirty="0"/>
              <a:t>exemplos: pinho (formas) e eucalipto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0048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200" dirty="0"/>
              <a:t>Nomenclatura e Dimensões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3"/>
          </p:nvPr>
        </p:nvSpPr>
        <p:spPr>
          <a:xfrm>
            <a:off x="803513" y="2141806"/>
            <a:ext cx="4596384" cy="658368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Nomenclatura das peças de madeira serrada (NBR 7203)</a:t>
            </a:r>
          </a:p>
        </p:txBody>
      </p:sp>
      <p:pic>
        <p:nvPicPr>
          <p:cNvPr id="7" name="Espaço Reservado para Conteúdo 3"/>
          <p:cNvPicPr>
            <a:picLocks noGrp="1" noChangeAspect="1"/>
          </p:cNvPicPr>
          <p:nvPr>
            <p:ph sz="half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46" y="2800174"/>
            <a:ext cx="5105949" cy="3793504"/>
          </a:xfrm>
        </p:spPr>
      </p:pic>
      <p:pic>
        <p:nvPicPr>
          <p:cNvPr id="1026" name="Picture 2" descr="Vigota 5 x 10 cm - viga de madeira nao aparelhada mad regional catálogo  m2obras">
            <a:extLst>
              <a:ext uri="{FF2B5EF4-FFF2-40B4-BE49-F238E27FC236}">
                <a16:creationId xmlns:a16="http://schemas.microsoft.com/office/drawing/2014/main" id="{46486335-78A9-0870-4282-D86D49D626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3" t="22715" r="23990" b="20549"/>
          <a:stretch/>
        </p:blipFill>
        <p:spPr bwMode="auto">
          <a:xfrm>
            <a:off x="6405707" y="3429000"/>
            <a:ext cx="1595406" cy="18032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ibro Tauari Cambará Bruto 5x5 - Central Norte Madeiras">
            <a:extLst>
              <a:ext uri="{FF2B5EF4-FFF2-40B4-BE49-F238E27FC236}">
                <a16:creationId xmlns:a16="http://schemas.microsoft.com/office/drawing/2014/main" id="{B7F3B27C-58BA-0BC3-2F00-EAC9FD630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056" y="3429000"/>
            <a:ext cx="1803222" cy="18032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it 7 Ripas de Madeira Perobinha Aparelhada 5x1,2x3m">
            <a:extLst>
              <a:ext uri="{FF2B5EF4-FFF2-40B4-BE49-F238E27FC236}">
                <a16:creationId xmlns:a16="http://schemas.microsoft.com/office/drawing/2014/main" id="{9338E19E-8CF3-6EF5-03BB-4079C9AE2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221" y="3429000"/>
            <a:ext cx="1803222" cy="18032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348BAC08-C52D-E847-D452-66BF854F8EA0}"/>
                  </a:ext>
                </a:extLst>
              </p:cNvPr>
              <p:cNvSpPr txBox="1"/>
              <p:nvPr/>
            </p:nvSpPr>
            <p:spPr>
              <a:xfrm>
                <a:off x="6963163" y="5410282"/>
                <a:ext cx="480494" cy="255389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500" b="0" i="1" smtClean="0">
                          <a:latin typeface="Cambria Math" panose="02040503050406030204" pitchFamily="18" charset="0"/>
                        </a:rPr>
                        <m:t>𝑉𝑖𝑔𝑎</m:t>
                      </m:r>
                    </m:oMath>
                  </m:oMathPara>
                </a14:m>
                <a:endParaRPr lang="pt-BR" sz="1500" dirty="0"/>
              </a:p>
            </p:txBody>
          </p:sp>
        </mc:Choice>
        <mc:Fallback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348BAC08-C52D-E847-D452-66BF854F8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3163" y="5410282"/>
                <a:ext cx="480494" cy="255389"/>
              </a:xfrm>
              <a:prstGeom prst="roundRect">
                <a:avLst/>
              </a:prstGeom>
              <a:blipFill>
                <a:blip r:embed="rId6"/>
                <a:stretch>
                  <a:fillRect l="-10127" r="-8861" b="-268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8D5F548D-DD94-14F5-0F18-A6E31CC2C84B}"/>
                  </a:ext>
                </a:extLst>
              </p:cNvPr>
              <p:cNvSpPr txBox="1"/>
              <p:nvPr/>
            </p:nvSpPr>
            <p:spPr>
              <a:xfrm>
                <a:off x="8622373" y="5410282"/>
                <a:ext cx="658747" cy="255389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500" b="0" i="1" smtClean="0">
                          <a:latin typeface="Cambria Math" panose="02040503050406030204" pitchFamily="18" charset="0"/>
                        </a:rPr>
                        <m:t>𝐶𝑎𝑖𝑏𝑟𝑜</m:t>
                      </m:r>
                    </m:oMath>
                  </m:oMathPara>
                </a14:m>
                <a:endParaRPr lang="pt-BR" sz="1500" dirty="0"/>
              </a:p>
            </p:txBody>
          </p:sp>
        </mc:Choice>
        <mc:Fallback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8D5F548D-DD94-14F5-0F18-A6E31CC2C8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2373" y="5410282"/>
                <a:ext cx="658747" cy="255389"/>
              </a:xfrm>
              <a:prstGeom prst="roundRect">
                <a:avLst/>
              </a:prstGeom>
              <a:blipFill>
                <a:blip r:embed="rId7"/>
                <a:stretch>
                  <a:fillRect l="-4630" r="-4630" b="-24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6E291BE8-22D4-81D6-B52F-0B9E6121B34F}"/>
                  </a:ext>
                </a:extLst>
              </p:cNvPr>
              <p:cNvSpPr txBox="1"/>
              <p:nvPr/>
            </p:nvSpPr>
            <p:spPr>
              <a:xfrm>
                <a:off x="10652458" y="5410282"/>
                <a:ext cx="472092" cy="255389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500" b="0" i="1" smtClean="0">
                          <a:latin typeface="Cambria Math" panose="02040503050406030204" pitchFamily="18" charset="0"/>
                        </a:rPr>
                        <m:t>𝑅𝑖𝑝𝑎</m:t>
                      </m:r>
                    </m:oMath>
                  </m:oMathPara>
                </a14:m>
                <a:endParaRPr lang="pt-BR" sz="1500" dirty="0"/>
              </a:p>
            </p:txBody>
          </p:sp>
        </mc:Choice>
        <mc:Fallback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6E291BE8-22D4-81D6-B52F-0B9E6121B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2458" y="5410282"/>
                <a:ext cx="472092" cy="255389"/>
              </a:xfrm>
              <a:prstGeom prst="roundRect">
                <a:avLst/>
              </a:prstGeom>
              <a:blipFill>
                <a:blip r:embed="rId8"/>
                <a:stretch>
                  <a:fillRect l="-10256" r="-8974" b="-268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54422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a Dura">
  <a:themeElements>
    <a:clrScheme name="Capa Dur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pa Dur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a Dur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4779</TotalTime>
  <Words>1149</Words>
  <Application>Microsoft Office PowerPoint</Application>
  <PresentationFormat>Widescreen</PresentationFormat>
  <Paragraphs>88</Paragraphs>
  <Slides>14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Aptos</vt:lpstr>
      <vt:lpstr>Arial</vt:lpstr>
      <vt:lpstr>Book Antiqua</vt:lpstr>
      <vt:lpstr>Cambria Math</vt:lpstr>
      <vt:lpstr>Wingdings</vt:lpstr>
      <vt:lpstr>Capa Dura</vt:lpstr>
      <vt:lpstr>Madeira</vt:lpstr>
      <vt:lpstr>Anatomia</vt:lpstr>
      <vt:lpstr>Etapas da Extração</vt:lpstr>
      <vt:lpstr>Etapas da Extração: Secagem</vt:lpstr>
      <vt:lpstr>Apresentação do PowerPoint</vt:lpstr>
      <vt:lpstr>Apresentação do PowerPoint</vt:lpstr>
      <vt:lpstr>Apresentação do PowerPoint</vt:lpstr>
      <vt:lpstr>Classificação</vt:lpstr>
      <vt:lpstr>Nomenclatura e Dimensões</vt:lpstr>
      <vt:lpstr>Verificações para o recebimento de peças</vt:lpstr>
      <vt:lpstr>Aplicações da Madeira na Construção Civil</vt:lpstr>
      <vt:lpstr>Aplicações da Madeira na Construção Civil</vt:lpstr>
      <vt:lpstr>Aplicações da Madeira na Construção Civil</vt:lpstr>
      <vt:lpstr>Madeira Transformada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Madeira</dc:title>
  <dc:creator>Tales de Mello</dc:creator>
  <cp:lastModifiedBy>Talles Teylor Dos Santos Mello</cp:lastModifiedBy>
  <cp:revision>196</cp:revision>
  <cp:lastPrinted>2017-02-24T21:11:26Z</cp:lastPrinted>
  <dcterms:created xsi:type="dcterms:W3CDTF">2014-07-17T12:43:38Z</dcterms:created>
  <dcterms:modified xsi:type="dcterms:W3CDTF">2024-04-05T18:34:56Z</dcterms:modified>
</cp:coreProperties>
</file>