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23"/>
  </p:notesMasterIdLst>
  <p:sldIdLst>
    <p:sldId id="256" r:id="rId2"/>
    <p:sldId id="257" r:id="rId3"/>
    <p:sldId id="343" r:id="rId4"/>
    <p:sldId id="260" r:id="rId5"/>
    <p:sldId id="273" r:id="rId6"/>
    <p:sldId id="267" r:id="rId7"/>
    <p:sldId id="272" r:id="rId8"/>
    <p:sldId id="347" r:id="rId9"/>
    <p:sldId id="274" r:id="rId10"/>
    <p:sldId id="337" r:id="rId11"/>
    <p:sldId id="344" r:id="rId12"/>
    <p:sldId id="334" r:id="rId13"/>
    <p:sldId id="281" r:id="rId14"/>
    <p:sldId id="285" r:id="rId15"/>
    <p:sldId id="287" r:id="rId16"/>
    <p:sldId id="315" r:id="rId17"/>
    <p:sldId id="360" r:id="rId18"/>
    <p:sldId id="361" r:id="rId19"/>
    <p:sldId id="362" r:id="rId20"/>
    <p:sldId id="363" r:id="rId21"/>
    <p:sldId id="338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86404" autoAdjust="0"/>
  </p:normalViewPr>
  <p:slideViewPr>
    <p:cSldViewPr snapToGrid="0">
      <p:cViewPr varScale="1">
        <p:scale>
          <a:sx n="62" d="100"/>
          <a:sy n="62" d="100"/>
        </p:scale>
        <p:origin x="95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0B06D-981B-4B34-A609-E74B2C378432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478BF-C678-45A7-8150-5DF96E2AD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72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478BF-C678-45A7-8150-5DF96E2AD72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416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ABEF4D-623A-4D0E-8A9C-C5B6ECE9ABB5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C6AEDF-1A5F-46A8-8E7A-3C282C78A5C4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EF4D-623A-4D0E-8A9C-C5B6ECE9ABB5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AEDF-1A5F-46A8-8E7A-3C282C78A5C4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EF4D-623A-4D0E-8A9C-C5B6ECE9ABB5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AEDF-1A5F-46A8-8E7A-3C282C78A5C4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EF4D-623A-4D0E-8A9C-C5B6ECE9ABB5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AEDF-1A5F-46A8-8E7A-3C282C78A5C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EF4D-623A-4D0E-8A9C-C5B6ECE9ABB5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AEDF-1A5F-46A8-8E7A-3C282C78A5C4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EF4D-623A-4D0E-8A9C-C5B6ECE9ABB5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AEDF-1A5F-46A8-8E7A-3C282C78A5C4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EF4D-623A-4D0E-8A9C-C5B6ECE9ABB5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AEDF-1A5F-46A8-8E7A-3C282C78A5C4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EF4D-623A-4D0E-8A9C-C5B6ECE9ABB5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AEDF-1A5F-46A8-8E7A-3C282C78A5C4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EF4D-623A-4D0E-8A9C-C5B6ECE9ABB5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AEDF-1A5F-46A8-8E7A-3C282C78A5C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EF4D-623A-4D0E-8A9C-C5B6ECE9ABB5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AEDF-1A5F-46A8-8E7A-3C282C78A5C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EF4D-623A-4D0E-8A9C-C5B6ECE9ABB5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AEDF-1A5F-46A8-8E7A-3C282C78A5C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FABEF4D-623A-4D0E-8A9C-C5B6ECE9ABB5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FC6AEDF-1A5F-46A8-8E7A-3C282C78A5C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0.jpeg"/><Relationship Id="rId4" Type="http://schemas.openxmlformats.org/officeDocument/2006/relationships/image" Target="../media/image180.pn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Materiais Cerâmicos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Talles Mello</a:t>
            </a:r>
          </a:p>
          <a:p>
            <a:endParaRPr lang="pt-BR" dirty="0"/>
          </a:p>
          <a:p>
            <a:r>
              <a:rPr lang="pt-BR" dirty="0"/>
              <a:t>Me. </a:t>
            </a:r>
            <a:r>
              <a:rPr lang="pt-BR" dirty="0" err="1"/>
              <a:t>Engº</a:t>
            </a:r>
            <a:r>
              <a:rPr lang="pt-BR" dirty="0"/>
              <a:t> Civil e Eng. Segurança do Trabalho</a:t>
            </a:r>
          </a:p>
        </p:txBody>
      </p:sp>
    </p:spTree>
    <p:extLst>
      <p:ext uri="{BB962C8B-B14F-4D97-AF65-F5344CB8AC3E}">
        <p14:creationId xmlns:p14="http://schemas.microsoft.com/office/powerpoint/2010/main" val="3908505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510" y="2248348"/>
            <a:ext cx="4148095" cy="3877815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Blocos maciços;</a:t>
            </a:r>
          </a:p>
          <a:p>
            <a:pPr algn="just"/>
            <a:r>
              <a:rPr lang="pt-BR" dirty="0"/>
              <a:t>Suportam altas temperaturas, abrasão e ação química;</a:t>
            </a:r>
          </a:p>
          <a:p>
            <a:pPr algn="just"/>
            <a:r>
              <a:rPr lang="pt-BR" dirty="0"/>
              <a:t>Para o assentamento: argamassas especiais (geralmente com cimento aluminoso – resiste à altas temperaturas);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Tijolos Refratários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1025F61-0B6C-0D82-93D0-9C0A35A5D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999" y="2768874"/>
            <a:ext cx="3824055" cy="2868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Tijolo refratário 23x11x5 Admil Refratários">
            <a:extLst>
              <a:ext uri="{FF2B5EF4-FFF2-40B4-BE49-F238E27FC236}">
                <a16:creationId xmlns:a16="http://schemas.microsoft.com/office/drawing/2014/main" id="{8D4E73A8-4B18-2B6A-19D7-582654F0B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448" y="2768873"/>
            <a:ext cx="2868042" cy="2868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78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Assentamento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Tijolos Maciços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7575" y="3181048"/>
            <a:ext cx="5072063" cy="2705705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BDDEC62-E15F-4692-A892-3B6B732F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Tijolos Furados</a:t>
            </a:r>
          </a:p>
        </p:txBody>
      </p:sp>
      <p:pic>
        <p:nvPicPr>
          <p:cNvPr id="8" name="Espaço Reservado para Conteúdo 4">
            <a:extLst>
              <a:ext uri="{FF2B5EF4-FFF2-40B4-BE49-F238E27FC236}">
                <a16:creationId xmlns:a16="http://schemas.microsoft.com/office/drawing/2014/main" id="{9A08DB9E-784E-4724-B928-DCBC5FF1711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92838" y="3167518"/>
            <a:ext cx="5067300" cy="27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1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317748" y="566975"/>
            <a:ext cx="5922150" cy="1054100"/>
          </a:xfrm>
        </p:spPr>
        <p:txBody>
          <a:bodyPr/>
          <a:lstStyle/>
          <a:p>
            <a:r>
              <a:rPr lang="pt-BR" dirty="0"/>
              <a:t>Telhas Cerâmicas</a:t>
            </a: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679FD98-F543-499B-9EF5-794A0BCD40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574582" y="1702159"/>
            <a:ext cx="1408482" cy="658812"/>
          </a:xfrm>
        </p:spPr>
        <p:txBody>
          <a:bodyPr/>
          <a:lstStyle/>
          <a:p>
            <a:r>
              <a:rPr lang="pt-BR" dirty="0"/>
              <a:t>Tipos</a:t>
            </a:r>
          </a:p>
        </p:txBody>
      </p:sp>
      <p:pic>
        <p:nvPicPr>
          <p:cNvPr id="1026" name="Picture 2" descr="Resultado de imagem para telhas ceramica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936" y="2384845"/>
            <a:ext cx="4958972" cy="415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20B999-B9B3-4647-A1DB-9CA2A24691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09161" y="3442561"/>
            <a:ext cx="2058477" cy="552127"/>
          </a:xfrm>
        </p:spPr>
        <p:txBody>
          <a:bodyPr>
            <a:normAutofit/>
          </a:bodyPr>
          <a:lstStyle/>
          <a:p>
            <a:r>
              <a:rPr lang="pt-BR" dirty="0"/>
              <a:t>Fabricação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C11606F-1296-4AC8-8F93-3C2FEDD2957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617777" y="3981127"/>
            <a:ext cx="5441247" cy="2554545"/>
          </a:xfrm>
        </p:spPr>
        <p:txBody>
          <a:bodyPr>
            <a:normAutofit/>
          </a:bodyPr>
          <a:lstStyle/>
          <a:p>
            <a:pPr algn="just"/>
            <a:r>
              <a:rPr lang="pt-BR" sz="1800" dirty="0"/>
              <a:t>Primeira etapa de fabricação: extrusão da argila, formando um bastão que é cortado nas dimensões adequadas;</a:t>
            </a:r>
          </a:p>
          <a:p>
            <a:pPr algn="just"/>
            <a:r>
              <a:rPr lang="pt-BR" sz="1800" dirty="0"/>
              <a:t>Segunda etapa: prensagem em fôrmas;</a:t>
            </a:r>
          </a:p>
          <a:p>
            <a:pPr algn="just"/>
            <a:r>
              <a:rPr lang="pt-BR" sz="1800" dirty="0"/>
              <a:t>Terceira etapa: secagem e queima (900º C a 1100º C);</a:t>
            </a:r>
          </a:p>
          <a:p>
            <a:pPr algn="just"/>
            <a:r>
              <a:rPr lang="pt-BR" sz="1800" dirty="0"/>
              <a:t>Algumas podem levar esmaltação (impermeabilidade, brilho e cor);</a:t>
            </a:r>
          </a:p>
          <a:p>
            <a:pPr algn="just"/>
            <a:endParaRPr lang="pt-BR" sz="18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4181" t="32335" r="15481" b="13033"/>
          <a:stretch/>
        </p:blipFill>
        <p:spPr bwMode="auto">
          <a:xfrm>
            <a:off x="6617778" y="81085"/>
            <a:ext cx="5441247" cy="317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33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48631" y="391187"/>
            <a:ext cx="6593305" cy="1054100"/>
          </a:xfrm>
        </p:spPr>
        <p:txBody>
          <a:bodyPr/>
          <a:lstStyle/>
          <a:p>
            <a:r>
              <a:rPr lang="pt-BR" dirty="0"/>
              <a:t>Telhas Cerâmicas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6BEA1E4-A3B0-49E0-A1EC-3711C430331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438355" y="1592015"/>
            <a:ext cx="812800" cy="3938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000" dirty="0"/>
              <a:t>Tipos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4294967295"/>
          </p:nvPr>
        </p:nvSpPr>
        <p:spPr>
          <a:xfrm>
            <a:off x="433134" y="2002758"/>
            <a:ext cx="7122695" cy="2312570"/>
          </a:xfrm>
        </p:spPr>
        <p:txBody>
          <a:bodyPr>
            <a:normAutofit/>
          </a:bodyPr>
          <a:lstStyle/>
          <a:p>
            <a:pPr algn="just"/>
            <a:r>
              <a:rPr lang="pt-BR" sz="1600" dirty="0"/>
              <a:t>Plana de encaixe: se encaixam por meio de sulcos e saliências, apresentam furos e pinos para fixação. Ex.: francesa;</a:t>
            </a:r>
          </a:p>
          <a:p>
            <a:pPr algn="just"/>
            <a:r>
              <a:rPr lang="pt-BR" sz="1600" dirty="0"/>
              <a:t>Composta de encaixe: capa e canal no mesmo componente, apresentam furos e pinos para fixação. Ex.: romana;</a:t>
            </a:r>
          </a:p>
          <a:p>
            <a:pPr algn="just"/>
            <a:r>
              <a:rPr lang="pt-BR" sz="1600" dirty="0"/>
              <a:t>Simples de sobreposição: capa e canal independentes (o canal possui furos e pinos para fixação). Ex.: paulista;</a:t>
            </a:r>
          </a:p>
          <a:p>
            <a:pPr algn="just"/>
            <a:r>
              <a:rPr lang="pt-BR" sz="1600" dirty="0"/>
              <a:t>Planas de sobreposição: somente se sobrepõem (podem apresentar furos e pinos para fixação). Ex.: alemã.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7B981EC8-5AE5-439E-8911-55DDD65FEE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72620" y="4332204"/>
            <a:ext cx="2324355" cy="3778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000" dirty="0"/>
              <a:t>Resistência a Flexão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10E10C-445E-4D1D-BED3-07AC3C6B565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33134" y="4786636"/>
            <a:ext cx="7122695" cy="1707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dirty="0"/>
              <a:t>Transporte e montagem do telhado e trânsito eventual de pessoas:</a:t>
            </a:r>
          </a:p>
          <a:p>
            <a:r>
              <a:rPr lang="pt-BR" sz="1600" dirty="0"/>
              <a:t>Plana de encaixe: 1000 N;</a:t>
            </a:r>
          </a:p>
          <a:p>
            <a:r>
              <a:rPr lang="pt-BR" sz="1600" dirty="0"/>
              <a:t>Composta de encaixe: 1300 N;</a:t>
            </a:r>
          </a:p>
          <a:p>
            <a:r>
              <a:rPr lang="pt-BR" sz="1600" dirty="0"/>
              <a:t>Simples de sobreposição: 1000 N;</a:t>
            </a:r>
          </a:p>
          <a:p>
            <a:r>
              <a:rPr lang="pt-BR" sz="1600" dirty="0"/>
              <a:t>Plana de sobreposição: 1000 N.</a:t>
            </a:r>
          </a:p>
          <a:p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E8BC376D-0D40-AE98-EB08-198D148A1372}"/>
                  </a:ext>
                </a:extLst>
              </p:cNvPr>
              <p:cNvSpPr txBox="1"/>
              <p:nvPr/>
            </p:nvSpPr>
            <p:spPr>
              <a:xfrm>
                <a:off x="8008126" y="499047"/>
                <a:ext cx="2988061" cy="230832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𝑃𝑙𝑎𝑛𝑎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𝑒𝑛𝑐𝑎𝑖𝑥𝑒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𝑇𝑒𝑙h𝑎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𝐹𝑟𝑎𝑛𝑐𝑒𝑠𝑎</m:t>
                      </m:r>
                    </m:oMath>
                  </m:oMathPara>
                </a14:m>
                <a:endParaRPr lang="pt-BR" sz="15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E8BC376D-0D40-AE98-EB08-198D148A1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126" y="499047"/>
                <a:ext cx="2988061" cy="230832"/>
              </a:xfrm>
              <a:prstGeom prst="rect">
                <a:avLst/>
              </a:prstGeom>
              <a:blipFill>
                <a:blip r:embed="rId2"/>
                <a:stretch>
                  <a:fillRect l="-1016" r="-407" b="-250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elha Francesa | Container das Telhas - Comércio de Telhas e ...">
            <a:extLst>
              <a:ext uri="{FF2B5EF4-FFF2-40B4-BE49-F238E27FC236}">
                <a16:creationId xmlns:a16="http://schemas.microsoft.com/office/drawing/2014/main" id="{A37A3AEE-6729-393B-9F10-42A5B0B2B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4" t="15876" r="10327" b="13917"/>
          <a:stretch/>
        </p:blipFill>
        <p:spPr bwMode="auto">
          <a:xfrm>
            <a:off x="9081295" y="832245"/>
            <a:ext cx="958752" cy="882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0992C3D-4915-918E-2688-1D7896126A8F}"/>
                  </a:ext>
                </a:extLst>
              </p:cNvPr>
              <p:cNvSpPr txBox="1"/>
              <p:nvPr/>
            </p:nvSpPr>
            <p:spPr>
              <a:xfrm>
                <a:off x="7843233" y="2055086"/>
                <a:ext cx="3538597" cy="230832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𝑆𝑖𝑚𝑝𝑙𝑒𝑠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𝑠𝑜𝑏𝑟𝑒𝑝𝑜𝑠𝑖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𝑇𝑒𝑙h𝑎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𝐶𝑜𝑙𝑜𝑛𝑖𝑎𝑙</m:t>
                      </m:r>
                    </m:oMath>
                  </m:oMathPara>
                </a14:m>
                <a:endParaRPr lang="pt-BR" sz="15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0992C3D-4915-918E-2688-1D7896126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233" y="2055086"/>
                <a:ext cx="3538597" cy="230832"/>
              </a:xfrm>
              <a:prstGeom prst="rect">
                <a:avLst/>
              </a:prstGeom>
              <a:blipFill>
                <a:blip r:embed="rId4"/>
                <a:stretch>
                  <a:fillRect l="-1203" r="-515" b="-3000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 descr="Telha colonial - C-45.20 - Tejas Borja S.A.U. - holandesa / curva / grande">
            <a:extLst>
              <a:ext uri="{FF2B5EF4-FFF2-40B4-BE49-F238E27FC236}">
                <a16:creationId xmlns:a16="http://schemas.microsoft.com/office/drawing/2014/main" id="{53FF9350-1F1F-73E7-A607-BB55B437C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1" t="10367" r="19341" b="9830"/>
          <a:stretch/>
        </p:blipFill>
        <p:spPr bwMode="auto">
          <a:xfrm>
            <a:off x="9183346" y="2367562"/>
            <a:ext cx="763711" cy="957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1DB3EF90-82FB-E3F0-DEAF-4B205C53233C}"/>
                  </a:ext>
                </a:extLst>
              </p:cNvPr>
              <p:cNvSpPr txBox="1"/>
              <p:nvPr/>
            </p:nvSpPr>
            <p:spPr>
              <a:xfrm>
                <a:off x="7827734" y="3572181"/>
                <a:ext cx="3449726" cy="230832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𝑃𝑙𝑎𝑛𝑎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𝑠𝑜𝑏𝑟𝑒𝑝𝑜𝑠𝑖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𝑇𝑒𝑙h𝑎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𝐹𝑟𝑎𝑛𝑐𝑒𝑠𝑎</m:t>
                      </m:r>
                    </m:oMath>
                  </m:oMathPara>
                </a14:m>
                <a:endParaRPr lang="pt-BR" sz="15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1DB3EF90-82FB-E3F0-DEAF-4B205C532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734" y="3572181"/>
                <a:ext cx="3449726" cy="230832"/>
              </a:xfrm>
              <a:prstGeom prst="rect">
                <a:avLst/>
              </a:prstGeom>
              <a:blipFill>
                <a:blip r:embed="rId6"/>
                <a:stretch>
                  <a:fillRect l="-528" r="-176" b="-3000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 descr="Germânica">
            <a:extLst>
              <a:ext uri="{FF2B5EF4-FFF2-40B4-BE49-F238E27FC236}">
                <a16:creationId xmlns:a16="http://schemas.microsoft.com/office/drawing/2014/main" id="{023E4BFC-0E6B-4877-DE3D-0B8323874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50" y="3887019"/>
            <a:ext cx="1125960" cy="963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E6C0FA50-4715-7BA2-7966-45374DD2CA85}"/>
                  </a:ext>
                </a:extLst>
              </p:cNvPr>
              <p:cNvSpPr txBox="1"/>
              <p:nvPr/>
            </p:nvSpPr>
            <p:spPr>
              <a:xfrm>
                <a:off x="7935995" y="5125692"/>
                <a:ext cx="3249351" cy="230832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𝐶𝑜𝑚𝑝𝑜𝑠𝑡𝑎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𝑒𝑛𝑐𝑎𝑖𝑥𝑒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𝑇𝑒𝑙h𝑎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𝑅𝑜𝑚𝑎𝑛𝑎</m:t>
                      </m:r>
                    </m:oMath>
                  </m:oMathPara>
                </a14:m>
                <a:endParaRPr lang="pt-BR" sz="15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E6C0FA50-4715-7BA2-7966-45374DD2C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995" y="5125692"/>
                <a:ext cx="3249351" cy="230832"/>
              </a:xfrm>
              <a:prstGeom prst="rect">
                <a:avLst/>
              </a:prstGeom>
              <a:blipFill>
                <a:blip r:embed="rId8"/>
                <a:stretch>
                  <a:fillRect l="-1495" r="-374" b="-2750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Telha Barrobello Romana de Cerâmica Realeza 40x23cm 10mm Vermelha Resinada  em promoção!">
            <a:extLst>
              <a:ext uri="{FF2B5EF4-FFF2-40B4-BE49-F238E27FC236}">
                <a16:creationId xmlns:a16="http://schemas.microsoft.com/office/drawing/2014/main" id="{B9065D0E-1CC1-EAEF-99AB-CFFBF4F19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8" t="12882" r="20019" b="13672"/>
          <a:stretch/>
        </p:blipFill>
        <p:spPr bwMode="auto">
          <a:xfrm>
            <a:off x="9176510" y="5447145"/>
            <a:ext cx="832440" cy="101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2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Elementos retangulares utilizados na confecção de lajes pré-moldadas;</a:t>
            </a:r>
          </a:p>
          <a:p>
            <a:r>
              <a:rPr lang="pt-BR" dirty="0"/>
              <a:t>Peças redutoras de peso;</a:t>
            </a:r>
          </a:p>
          <a:p>
            <a:r>
              <a:rPr lang="pt-BR" dirty="0"/>
              <a:t>Apoiam-se entre pequenas vigotas de concreto armado e servem de fôrma para a laje;</a:t>
            </a:r>
          </a:p>
          <a:p>
            <a:r>
              <a:rPr lang="pt-BR" dirty="0"/>
              <a:t>Exigência: resistência à flexão 700 N.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Peças Redutoras de Peso</a:t>
            </a:r>
          </a:p>
        </p:txBody>
      </p:sp>
      <p:pic>
        <p:nvPicPr>
          <p:cNvPr id="4" name="Picture 2" descr="Resultado de imagem para lajota">
            <a:extLst>
              <a:ext uri="{FF2B5EF4-FFF2-40B4-BE49-F238E27FC236}">
                <a16:creationId xmlns:a16="http://schemas.microsoft.com/office/drawing/2014/main" id="{BF4C4367-5FD0-4092-B349-1208F3C12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99" y="4577352"/>
            <a:ext cx="3593950" cy="187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m para lajota">
            <a:extLst>
              <a:ext uri="{FF2B5EF4-FFF2-40B4-BE49-F238E27FC236}">
                <a16:creationId xmlns:a16="http://schemas.microsoft.com/office/drawing/2014/main" id="{5263D0C7-C5BB-476B-B88E-35C792875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69" y="4588170"/>
            <a:ext cx="2839453" cy="186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256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Elementos não estruturais, para ventilação e iluminação;</a:t>
            </a:r>
          </a:p>
          <a:p>
            <a:r>
              <a:rPr lang="pt-BR" dirty="0"/>
              <a:t>Também chamado de COGOBÓ (iniciais dos sobrenomes de três engenheiros que o idealizaram: Amadeu Oliveira Coimbra, Antônio de Góis e Ernest August </a:t>
            </a:r>
            <a:r>
              <a:rPr lang="pt-BR" dirty="0" err="1"/>
              <a:t>Boeckmann</a:t>
            </a:r>
            <a:r>
              <a:rPr lang="pt-BR" dirty="0"/>
              <a:t>).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Elementos Vazados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85" y="3847915"/>
            <a:ext cx="2601079" cy="274558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78" y="3800134"/>
            <a:ext cx="2760773" cy="26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6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012" y="2368225"/>
            <a:ext cx="4606159" cy="308272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9356" y="346279"/>
            <a:ext cx="10972800" cy="1143000"/>
          </a:xfrm>
        </p:spPr>
        <p:txBody>
          <a:bodyPr/>
          <a:lstStyle/>
          <a:p>
            <a:r>
              <a:rPr lang="pt-BR" sz="4600" dirty="0"/>
              <a:t>Piso Cerâmico: Processo de Fabricação</a:t>
            </a:r>
          </a:p>
        </p:txBody>
      </p:sp>
      <p:sp>
        <p:nvSpPr>
          <p:cNvPr id="5" name="Conector reto 3">
            <a:extLst>
              <a:ext uri="{FF2B5EF4-FFF2-40B4-BE49-F238E27FC236}">
                <a16:creationId xmlns:a16="http://schemas.microsoft.com/office/drawing/2014/main" id="{981505DB-659E-4082-9652-619D4660BA53}"/>
              </a:ext>
            </a:extLst>
          </p:cNvPr>
          <p:cNvSpPr/>
          <p:nvPr/>
        </p:nvSpPr>
        <p:spPr>
          <a:xfrm>
            <a:off x="3676702" y="3271699"/>
            <a:ext cx="1973265" cy="92780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75268"/>
                </a:lnTo>
                <a:lnTo>
                  <a:pt x="1973265" y="475268"/>
                </a:lnTo>
                <a:lnTo>
                  <a:pt x="1973265" y="92780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6" name="Conector reto 4">
            <a:extLst>
              <a:ext uri="{FF2B5EF4-FFF2-40B4-BE49-F238E27FC236}">
                <a16:creationId xmlns:a16="http://schemas.microsoft.com/office/drawing/2014/main" id="{95DBF57D-6E9E-4B22-86CE-54CE78C6C7EC}"/>
              </a:ext>
            </a:extLst>
          </p:cNvPr>
          <p:cNvSpPr/>
          <p:nvPr/>
        </p:nvSpPr>
        <p:spPr>
          <a:xfrm>
            <a:off x="1712616" y="3271699"/>
            <a:ext cx="1964085" cy="92780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964085" y="0"/>
                </a:moveTo>
                <a:lnTo>
                  <a:pt x="1964085" y="475268"/>
                </a:lnTo>
                <a:lnTo>
                  <a:pt x="0" y="475268"/>
                </a:lnTo>
                <a:lnTo>
                  <a:pt x="0" y="92780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A9FEC236-F42A-425C-9067-28FE5571F77A}"/>
              </a:ext>
            </a:extLst>
          </p:cNvPr>
          <p:cNvGrpSpPr/>
          <p:nvPr/>
        </p:nvGrpSpPr>
        <p:grpSpPr>
          <a:xfrm>
            <a:off x="2733383" y="2428132"/>
            <a:ext cx="1886637" cy="843567"/>
            <a:chOff x="2530624" y="644913"/>
            <a:chExt cx="1886637" cy="843567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D705A2AB-81F9-412C-8E98-211D87E38D4A}"/>
                </a:ext>
              </a:extLst>
            </p:cNvPr>
            <p:cNvSpPr/>
            <p:nvPr/>
          </p:nvSpPr>
          <p:spPr>
            <a:xfrm>
              <a:off x="2530624" y="644913"/>
              <a:ext cx="1886637" cy="84356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B938AA9-A476-4B6E-BDAD-BDE773445516}"/>
                </a:ext>
              </a:extLst>
            </p:cNvPr>
            <p:cNvSpPr txBox="1"/>
            <p:nvPr/>
          </p:nvSpPr>
          <p:spPr>
            <a:xfrm>
              <a:off x="2530624" y="644913"/>
              <a:ext cx="1886637" cy="843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500" kern="1200" dirty="0"/>
                <a:t>Via Liquida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DA1E7EAD-EDD4-4DB6-9022-DC0B5AB3AB57}"/>
              </a:ext>
            </a:extLst>
          </p:cNvPr>
          <p:cNvGrpSpPr/>
          <p:nvPr/>
        </p:nvGrpSpPr>
        <p:grpSpPr>
          <a:xfrm>
            <a:off x="203263" y="4199503"/>
            <a:ext cx="3018706" cy="421201"/>
            <a:chOff x="504" y="2416284"/>
            <a:chExt cx="3018706" cy="421201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63A1A61-0411-4011-9DC4-D7EB4D13DA6E}"/>
                </a:ext>
              </a:extLst>
            </p:cNvPr>
            <p:cNvSpPr/>
            <p:nvPr/>
          </p:nvSpPr>
          <p:spPr>
            <a:xfrm>
              <a:off x="504" y="2416284"/>
              <a:ext cx="3018706" cy="42120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A6CF85EC-D259-466F-9180-87DD64ACB37E}"/>
                </a:ext>
              </a:extLst>
            </p:cNvPr>
            <p:cNvSpPr txBox="1"/>
            <p:nvPr/>
          </p:nvSpPr>
          <p:spPr>
            <a:xfrm>
              <a:off x="504" y="2416284"/>
              <a:ext cx="3018706" cy="4212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500" kern="1200" dirty="0"/>
                <a:t>Louça Sanitária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F7EAC06-3C15-4187-881A-4A2F0DED6A6B}"/>
              </a:ext>
            </a:extLst>
          </p:cNvPr>
          <p:cNvGrpSpPr/>
          <p:nvPr/>
        </p:nvGrpSpPr>
        <p:grpSpPr>
          <a:xfrm>
            <a:off x="4127038" y="4199503"/>
            <a:ext cx="3045858" cy="1205724"/>
            <a:chOff x="3924279" y="2416284"/>
            <a:chExt cx="3045858" cy="1205724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6BC209C3-ACC7-439E-983B-2982E35AEEFC}"/>
                </a:ext>
              </a:extLst>
            </p:cNvPr>
            <p:cNvSpPr/>
            <p:nvPr/>
          </p:nvSpPr>
          <p:spPr>
            <a:xfrm>
              <a:off x="3924279" y="2416284"/>
              <a:ext cx="3045858" cy="120572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D8749A4B-223A-4C03-8332-077688016809}"/>
                </a:ext>
              </a:extLst>
            </p:cNvPr>
            <p:cNvSpPr txBox="1"/>
            <p:nvPr/>
          </p:nvSpPr>
          <p:spPr>
            <a:xfrm>
              <a:off x="3924279" y="2416284"/>
              <a:ext cx="3045858" cy="1205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500" kern="1200" dirty="0"/>
                <a:t>Pisos: segue para um atomizador para extração da umidade</a:t>
              </a:r>
            </a:p>
          </p:txBody>
        </p: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B779AFAA-0F0F-402A-8141-167622DE3BF2}"/>
              </a:ext>
            </a:extLst>
          </p:cNvPr>
          <p:cNvSpPr/>
          <p:nvPr/>
        </p:nvSpPr>
        <p:spPr>
          <a:xfrm>
            <a:off x="739295" y="5658756"/>
            <a:ext cx="10792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Via líquida (barbotina): argila diluída em água, passa pelo moinho de bolas, até obtenção da plasticidade e granulometria desejadas: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2206312-58AD-4674-862B-37FC9FA45544}"/>
              </a:ext>
            </a:extLst>
          </p:cNvPr>
          <p:cNvSpPr/>
          <p:nvPr/>
        </p:nvSpPr>
        <p:spPr>
          <a:xfrm>
            <a:off x="3265738" y="6364221"/>
            <a:ext cx="5660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https://www.youtube.com/watch?v=X6nbxDIHUhs</a:t>
            </a:r>
          </a:p>
        </p:txBody>
      </p:sp>
    </p:spTree>
    <p:extLst>
      <p:ext uri="{BB962C8B-B14F-4D97-AF65-F5344CB8AC3E}">
        <p14:creationId xmlns:p14="http://schemas.microsoft.com/office/powerpoint/2010/main" val="306947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rcelanato polido">
            <a:extLst>
              <a:ext uri="{FF2B5EF4-FFF2-40B4-BE49-F238E27FC236}">
                <a16:creationId xmlns:a16="http://schemas.microsoft.com/office/drawing/2014/main" id="{E42159FB-F14E-4BEE-A46A-7E6EBDDDE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6" y="3902018"/>
            <a:ext cx="3810188" cy="253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rcelanato acetinad">
            <a:extLst>
              <a:ext uri="{FF2B5EF4-FFF2-40B4-BE49-F238E27FC236}">
                <a16:creationId xmlns:a16="http://schemas.microsoft.com/office/drawing/2014/main" id="{F7F09B1F-DFCC-4C40-B027-1A5EE671A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3" y="1204552"/>
            <a:ext cx="3788662" cy="253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4D847B0-C4B6-4E67-99F7-E7C21ECA62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6461" y="-20031"/>
            <a:ext cx="10342563" cy="1054100"/>
          </a:xfrm>
        </p:spPr>
        <p:txBody>
          <a:bodyPr/>
          <a:lstStyle/>
          <a:p>
            <a:r>
              <a:rPr lang="pt-BR" dirty="0"/>
              <a:t>Piso Cerâmico</a:t>
            </a:r>
          </a:p>
        </p:txBody>
      </p:sp>
      <p:pic>
        <p:nvPicPr>
          <p:cNvPr id="3074" name="Picture 2" descr="ladrilho hidrÃ¡ulico">
            <a:extLst>
              <a:ext uri="{FF2B5EF4-FFF2-40B4-BE49-F238E27FC236}">
                <a16:creationId xmlns:a16="http://schemas.microsoft.com/office/drawing/2014/main" id="{76FD8F51-29C3-4293-98C2-A10D75609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59" y="1034069"/>
            <a:ext cx="6678188" cy="3754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D54202-4467-729F-AFCA-1232E23A5002}"/>
              </a:ext>
            </a:extLst>
          </p:cNvPr>
          <p:cNvSpPr txBox="1">
            <a:spLocks/>
          </p:cNvSpPr>
          <p:nvPr/>
        </p:nvSpPr>
        <p:spPr>
          <a:xfrm>
            <a:off x="4872719" y="4959458"/>
            <a:ext cx="6908328" cy="189854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600" dirty="0"/>
              <a:t>NBR 13816: 1997 – Placas cerâmicas para revestimento – Terminologia;</a:t>
            </a:r>
          </a:p>
          <a:p>
            <a:pPr algn="just"/>
            <a:r>
              <a:rPr lang="pt-BR" sz="1600" dirty="0"/>
              <a:t>NBR 13817: 1997 – Placas cerâmicas para revestimento – Classificação;</a:t>
            </a:r>
          </a:p>
          <a:p>
            <a:pPr algn="just"/>
            <a:r>
              <a:rPr lang="pt-BR" sz="1600" dirty="0"/>
              <a:t>NBR 13818: 1997 – Placas cerâmicas para revestimento – Especificação e métodos de ensaio;</a:t>
            </a:r>
          </a:p>
          <a:p>
            <a:pPr algn="just"/>
            <a:r>
              <a:rPr lang="pt-BR" sz="1600" dirty="0"/>
              <a:t>NBR 15463: 2007 – Placas cerâmicas para revestimento – Porcelanato;</a:t>
            </a:r>
          </a:p>
        </p:txBody>
      </p:sp>
    </p:spTree>
    <p:extLst>
      <p:ext uri="{BB962C8B-B14F-4D97-AF65-F5344CB8AC3E}">
        <p14:creationId xmlns:p14="http://schemas.microsoft.com/office/powerpoint/2010/main" val="906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ADD7680-1523-CC7B-E816-A6BF4A38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261A125-1287-D853-A928-AAB60736E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Quanto a Qualidade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9135448-3C9E-DA52-CF5E-01F6A7979D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Classe A (1ª): 95% das peças não tem defeitos visíveis a 1 m (separação por bitolas, tonalidades, curvaturas e ortogonalidade de acordo com as normas);</a:t>
            </a:r>
          </a:p>
          <a:p>
            <a:r>
              <a:rPr lang="pt-BR" dirty="0"/>
              <a:t> Classe B: defeitos visíveis a 1 m;</a:t>
            </a:r>
          </a:p>
          <a:p>
            <a:r>
              <a:rPr lang="pt-BR" dirty="0"/>
              <a:t> Classe C: defeitos visíveis a 3 m.</a:t>
            </a:r>
          </a:p>
          <a:p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0400C50A-5821-BC92-4476-313EBF118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Absorção de Água</a:t>
            </a:r>
          </a:p>
        </p:txBody>
      </p:sp>
      <p:pic>
        <p:nvPicPr>
          <p:cNvPr id="9" name="Espaço Reservado para Conteúdo 3">
            <a:extLst>
              <a:ext uri="{FF2B5EF4-FFF2-40B4-BE49-F238E27FC236}">
                <a16:creationId xmlns:a16="http://schemas.microsoft.com/office/drawing/2014/main" id="{A7CFF5D7-B37C-9A29-0E2A-2CEEAD09F48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638" y="2944813"/>
            <a:ext cx="4715700" cy="3171825"/>
          </a:xfr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F790057-6E2E-E5EA-37B4-4B23BB482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296" y="2203451"/>
            <a:ext cx="664042" cy="74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3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F40BB-A1E4-212D-5021-5B86828C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B3A473-88A7-434F-E06F-72A9738B8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Resistência a Flexão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3776DD4-9CC2-1D0C-2A85-0CE8B9777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3375449" cy="658368"/>
          </a:xfrm>
        </p:spPr>
        <p:txBody>
          <a:bodyPr/>
          <a:lstStyle/>
          <a:p>
            <a:r>
              <a:rPr lang="pt-BR" dirty="0"/>
              <a:t>Resistência a Abrasão</a:t>
            </a:r>
          </a:p>
        </p:txBody>
      </p:sp>
      <p:pic>
        <p:nvPicPr>
          <p:cNvPr id="8" name="Espaço Reservado para Conteúdo 3">
            <a:extLst>
              <a:ext uri="{FF2B5EF4-FFF2-40B4-BE49-F238E27FC236}">
                <a16:creationId xmlns:a16="http://schemas.microsoft.com/office/drawing/2014/main" id="{44EC12B7-FA2C-4F5F-B4E1-CC0F5BB8CA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5" y="3209488"/>
            <a:ext cx="5072063" cy="2648825"/>
          </a:xfr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2619516-DAA2-8C2A-E77A-3CE2D014C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6" y="2240280"/>
            <a:ext cx="962914" cy="969208"/>
          </a:xfrm>
          <a:prstGeom prst="rect">
            <a:avLst/>
          </a:prstGeom>
        </p:spPr>
      </p:pic>
      <p:pic>
        <p:nvPicPr>
          <p:cNvPr id="10" name="Espaço Reservado para Conteúdo 3">
            <a:extLst>
              <a:ext uri="{FF2B5EF4-FFF2-40B4-BE49-F238E27FC236}">
                <a16:creationId xmlns:a16="http://schemas.microsoft.com/office/drawing/2014/main" id="{6E57B69D-8611-7336-377A-59F7101DE3B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868" y="2944813"/>
            <a:ext cx="4563239" cy="3171825"/>
          </a:xfr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1853825-2D41-9CE9-D601-94A1191072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91" y="2001285"/>
            <a:ext cx="962915" cy="9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4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/>
          </a:p>
          <a:p>
            <a:r>
              <a:rPr lang="pt-BR" dirty="0"/>
              <a:t>Produtos cerâmicos – materiais de construção obtidos pela secagem e cozimento de materiais argilosos.</a:t>
            </a:r>
          </a:p>
          <a:p>
            <a:pPr algn="just"/>
            <a:r>
              <a:rPr lang="pt-BR" dirty="0"/>
              <a:t>É um material não metálico, inorgânico, cuja estrutura, após a queima em altas temperaturas, apresenta-se inteira ou parcialmente cristalizada. Isto é, os átomos de sua estrutura ficam arranjados de forma simétrica.</a:t>
            </a:r>
          </a:p>
          <a:p>
            <a:pPr algn="just"/>
            <a:r>
              <a:rPr lang="pt-BR" dirty="0"/>
              <a:t>As argilas são um conjunto de minerais compostos, principalmente, de silicatos de alumínio hidratados (decomposição de rochas </a:t>
            </a:r>
            <a:r>
              <a:rPr lang="pt-BR" dirty="0" err="1"/>
              <a:t>feldspáticas</a:t>
            </a:r>
            <a:r>
              <a:rPr lang="pt-BR" dirty="0"/>
              <a:t>), material natural, de baixa granulometria (com elevado teor de partículas com φ &lt; 5 </a:t>
            </a:r>
            <a:r>
              <a:rPr lang="pt-BR" dirty="0" err="1"/>
              <a:t>μm</a:t>
            </a:r>
            <a:r>
              <a:rPr lang="pt-BR" dirty="0"/>
              <a:t>), com água são moldáveis, conservam a forma moldada, endurecem com a perda de água e solidificam-se definitivamente com o calor.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Definição</a:t>
            </a:r>
          </a:p>
        </p:txBody>
      </p:sp>
    </p:spTree>
    <p:extLst>
      <p:ext uri="{BB962C8B-B14F-4D97-AF65-F5344CB8AC3E}">
        <p14:creationId xmlns:p14="http://schemas.microsoft.com/office/powerpoint/2010/main" val="3757180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89E11-A12E-6FC4-55B8-6DE233AC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9D11DB-2AD8-5B26-F331-1EB6D33CE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Resistência ao </a:t>
            </a:r>
            <a:r>
              <a:rPr lang="pt-BR" dirty="0" err="1"/>
              <a:t>Manchamento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4C2D71-C825-8605-BD70-2544E77A2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3825972" cy="658368"/>
          </a:xfrm>
        </p:spPr>
        <p:txBody>
          <a:bodyPr>
            <a:normAutofit fontScale="92500"/>
          </a:bodyPr>
          <a:lstStyle/>
          <a:p>
            <a:r>
              <a:rPr lang="pt-BR" dirty="0"/>
              <a:t>Resistência ao Deslizamento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4095411-7C8E-9CC2-814B-9BC856064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29" y="2142725"/>
            <a:ext cx="770410" cy="801643"/>
          </a:xfrm>
          <a:prstGeom prst="rect">
            <a:avLst/>
          </a:prstGeom>
        </p:spPr>
      </p:pic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0A7F7E05-3B9A-CE37-61E5-7D628AE6F6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28" y="2947988"/>
            <a:ext cx="5011156" cy="3171825"/>
          </a:xfrm>
          <a:prstGeom prst="rect">
            <a:avLst/>
          </a:prstGeom>
        </p:spPr>
      </p:pic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724B8492-05D9-34CC-E091-15FD5F36796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8" y="3225299"/>
            <a:ext cx="5067300" cy="261085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07D29D4-BB15-6079-17F6-C5C1497C86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560" y="2034476"/>
            <a:ext cx="770411" cy="78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2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525" y="2754472"/>
            <a:ext cx="4007425" cy="2914491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Produtos de Louça</a:t>
            </a:r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3" y="3211672"/>
            <a:ext cx="2996979" cy="2304986"/>
          </a:xfrm>
          <a:prstGeom prst="rect">
            <a:avLst/>
          </a:prstGeom>
        </p:spPr>
      </p:pic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343" y="2822888"/>
            <a:ext cx="3870504" cy="277765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C999747-FB9D-42A4-A37B-DC6EBDC38E1B}"/>
              </a:ext>
            </a:extLst>
          </p:cNvPr>
          <p:cNvSpPr/>
          <p:nvPr/>
        </p:nvSpPr>
        <p:spPr>
          <a:xfrm>
            <a:off x="2940383" y="6103178"/>
            <a:ext cx="5437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https://www.youtube.com/watch?v=J1osZ0pfJFQ</a:t>
            </a:r>
          </a:p>
        </p:txBody>
      </p:sp>
    </p:spTree>
    <p:extLst>
      <p:ext uri="{BB962C8B-B14F-4D97-AF65-F5344CB8AC3E}">
        <p14:creationId xmlns:p14="http://schemas.microsoft.com/office/powerpoint/2010/main" val="303286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/>
              <a:t>Segundo seu emprego, as argilas são classificadas em infusíveis, refratárias e fusíveis. </a:t>
            </a:r>
          </a:p>
          <a:p>
            <a:pPr algn="just"/>
            <a:r>
              <a:rPr lang="pt-BR" dirty="0"/>
              <a:t>Fusíveis: são aquelas que se deformam a temperaturas menores de 1200ºC. Utilizadas na fabricação de tijolos e telhas, grés, cimento, materiais sanitários. </a:t>
            </a:r>
          </a:p>
          <a:p>
            <a:pPr algn="just"/>
            <a:r>
              <a:rPr lang="pt-BR" dirty="0"/>
              <a:t>Infusíveis: resistentes a temperaturas elevadas. Utilizadas para a fabricação de porcelanas. </a:t>
            </a:r>
          </a:p>
          <a:p>
            <a:pPr algn="just"/>
            <a:r>
              <a:rPr lang="pt-BR" dirty="0"/>
              <a:t>Refratárias: não deformam a temperaturas da ordem de 1500°C e possuem baixa condutibilidade térmica, sendo utilizadas para aplicações onde o material deva resistir ao calor, como na construção e revestimentos de fornos.</a:t>
            </a:r>
          </a:p>
          <a:p>
            <a:pPr algn="just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Argilas</a:t>
            </a:r>
          </a:p>
        </p:txBody>
      </p:sp>
    </p:spTree>
    <p:extLst>
      <p:ext uri="{BB962C8B-B14F-4D97-AF65-F5344CB8AC3E}">
        <p14:creationId xmlns:p14="http://schemas.microsoft.com/office/powerpoint/2010/main" val="256624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16" y="2265119"/>
            <a:ext cx="7091981" cy="4022725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5158" y="356796"/>
            <a:ext cx="10341684" cy="1054250"/>
          </a:xfrm>
        </p:spPr>
        <p:txBody>
          <a:bodyPr/>
          <a:lstStyle/>
          <a:p>
            <a:r>
              <a:rPr lang="pt-BR" dirty="0"/>
              <a:t>Fabricação de Produtos Cerâmicos para Construção Civil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7617350" y="2117557"/>
            <a:ext cx="4414229" cy="4149689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Exploração da jazida:</a:t>
            </a:r>
          </a:p>
          <a:p>
            <a:r>
              <a:rPr lang="pt-BR" dirty="0"/>
              <a:t> Viabilidade técnica/econômica/ambiental;</a:t>
            </a:r>
          </a:p>
          <a:p>
            <a:r>
              <a:rPr lang="pt-BR" b="1" dirty="0"/>
              <a:t>Tratamento da matéria-prima:</a:t>
            </a:r>
          </a:p>
          <a:p>
            <a:r>
              <a:rPr lang="pt-BR" dirty="0"/>
              <a:t> Purificação e trituração;</a:t>
            </a:r>
          </a:p>
          <a:p>
            <a:r>
              <a:rPr lang="pt-BR" b="1" dirty="0"/>
              <a:t>Regularização da matéria-prima:</a:t>
            </a:r>
          </a:p>
          <a:p>
            <a:r>
              <a:rPr lang="pt-BR" dirty="0"/>
              <a:t> Umidificação e homogeneização; </a:t>
            </a:r>
          </a:p>
          <a:p>
            <a:r>
              <a:rPr lang="pt-BR" b="1" dirty="0"/>
              <a:t>Secagem:</a:t>
            </a:r>
          </a:p>
          <a:p>
            <a:r>
              <a:rPr lang="pt-BR" dirty="0"/>
              <a:t> Retirada da umidade;</a:t>
            </a:r>
          </a:p>
          <a:p>
            <a:r>
              <a:rPr lang="pt-BR" dirty="0"/>
              <a:t> Controlada, para evitar retração;</a:t>
            </a:r>
          </a:p>
          <a:p>
            <a:r>
              <a:rPr lang="pt-BR" b="1" dirty="0"/>
              <a:t>Queima:</a:t>
            </a:r>
          </a:p>
          <a:p>
            <a:r>
              <a:rPr lang="pt-BR" dirty="0"/>
              <a:t> Mudança na estrutura;</a:t>
            </a:r>
          </a:p>
          <a:p>
            <a:r>
              <a:rPr lang="pt-BR" dirty="0"/>
              <a:t> </a:t>
            </a:r>
            <a:r>
              <a:rPr lang="pt-BR" dirty="0" err="1"/>
              <a:t>Vitrificação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4E0E86B-20CE-45E8-ACB9-276158B8BEB1}"/>
              </a:ext>
            </a:extLst>
          </p:cNvPr>
          <p:cNvSpPr/>
          <p:nvPr/>
        </p:nvSpPr>
        <p:spPr>
          <a:xfrm>
            <a:off x="2931992" y="6316538"/>
            <a:ext cx="5474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https://www.youtube.com/watch?v=L4dj3O_zd-k</a:t>
            </a:r>
          </a:p>
        </p:txBody>
      </p:sp>
    </p:spTree>
    <p:extLst>
      <p:ext uri="{BB962C8B-B14F-4D97-AF65-F5344CB8AC3E}">
        <p14:creationId xmlns:p14="http://schemas.microsoft.com/office/powerpoint/2010/main" val="159103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7987" y="2046870"/>
            <a:ext cx="10327340" cy="3877815"/>
          </a:xfrm>
        </p:spPr>
        <p:txBody>
          <a:bodyPr>
            <a:normAutofit/>
          </a:bodyPr>
          <a:lstStyle/>
          <a:p>
            <a:r>
              <a:rPr lang="pt-BR" sz="2000" dirty="0"/>
              <a:t>NBR 15812-1 : 2010 – Alvenaria estrutural – Blocos cerâmicos. Parte 1: Projetos.</a:t>
            </a:r>
          </a:p>
          <a:p>
            <a:r>
              <a:rPr lang="pt-BR" sz="2000" dirty="0"/>
              <a:t>NBR 15812 : 2010 – Alvenaria estrutural – Blocos cerâmicos. Parte 2: Execução e controle de obras.</a:t>
            </a:r>
          </a:p>
          <a:p>
            <a:r>
              <a:rPr lang="pt-BR" sz="2000" dirty="0"/>
              <a:t>NBR 8545: 1984 – Execução de alvenaria sem função estrutural de tijolos e blocos cerâmicos – Procedimento.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Normas execução de alvenaria e piso cerâmico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1E9DD02-E31B-37E8-8881-93DC12D7E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57" b="6616"/>
          <a:stretch/>
        </p:blipFill>
        <p:spPr>
          <a:xfrm>
            <a:off x="428530" y="3790429"/>
            <a:ext cx="11334939" cy="283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3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Blocos Cerâmicos Maciços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B57578-9919-4C4F-AE5A-B6E36D409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080" y="1775331"/>
            <a:ext cx="4589928" cy="658368"/>
          </a:xfrm>
        </p:spPr>
        <p:txBody>
          <a:bodyPr/>
          <a:lstStyle/>
          <a:p>
            <a:r>
              <a:rPr lang="pt-BR" dirty="0"/>
              <a:t>Características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917984" y="2482646"/>
            <a:ext cx="5071872" cy="3172968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Dimensões:</a:t>
            </a:r>
          </a:p>
          <a:p>
            <a:r>
              <a:rPr lang="pt-BR" dirty="0"/>
              <a:t> Comuns: 19 x 9 x 5,7 cm</a:t>
            </a:r>
          </a:p>
          <a:p>
            <a:pPr marL="0" indent="0">
              <a:buNone/>
            </a:pPr>
            <a:r>
              <a:rPr lang="pt-BR" dirty="0"/>
              <a:t>                     19 x 9 x 9 cm</a:t>
            </a:r>
          </a:p>
          <a:p>
            <a:r>
              <a:rPr lang="pt-BR" dirty="0"/>
              <a:t>Especiais: formas ou dimensões diferentes;</a:t>
            </a:r>
          </a:p>
          <a:p>
            <a:r>
              <a:rPr lang="pt-BR" dirty="0"/>
              <a:t> Absorção: entre 15 e 25%;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F68E37B3-BA9E-439F-AE5A-D93D7D4D1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9741" y="1775331"/>
            <a:ext cx="4596384" cy="658368"/>
          </a:xfrm>
        </p:spPr>
        <p:txBody>
          <a:bodyPr/>
          <a:lstStyle/>
          <a:p>
            <a:r>
              <a:rPr lang="pt-BR" dirty="0"/>
              <a:t>Normas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EC91DDD0-F784-4F65-B401-17398D5DB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52927" y="2433699"/>
            <a:ext cx="5066304" cy="3172968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NBR 7170/83 – Tijolo maciço cerâmico para alvenaria - especificação;</a:t>
            </a:r>
          </a:p>
          <a:p>
            <a:r>
              <a:rPr lang="pt-BR" dirty="0"/>
              <a:t>NBR 6460/83 – Tijolo maciço cerâmico para alvenaria - verificação da resistência à compressão;</a:t>
            </a:r>
          </a:p>
          <a:p>
            <a:r>
              <a:rPr lang="pt-BR" dirty="0"/>
              <a:t>NBR 8041/83 – Tijolo maciço cerâmico para alvenaria – forma e dimensões.</a:t>
            </a:r>
          </a:p>
          <a:p>
            <a:endParaRPr lang="pt-BR" dirty="0"/>
          </a:p>
        </p:txBody>
      </p:sp>
      <p:sp>
        <p:nvSpPr>
          <p:cNvPr id="4" name="Colchete direito 3"/>
          <p:cNvSpPr/>
          <p:nvPr/>
        </p:nvSpPr>
        <p:spPr>
          <a:xfrm>
            <a:off x="4414207" y="2530040"/>
            <a:ext cx="198783" cy="95415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angulado 5"/>
          <p:cNvCxnSpPr/>
          <p:nvPr/>
        </p:nvCxnSpPr>
        <p:spPr>
          <a:xfrm flipV="1">
            <a:off x="4612990" y="2917054"/>
            <a:ext cx="530087" cy="1325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B1D0238A-4583-4F35-A8D6-D8CF1DD45351}"/>
              </a:ext>
            </a:extLst>
          </p:cNvPr>
          <p:cNvSpPr/>
          <p:nvPr/>
        </p:nvSpPr>
        <p:spPr>
          <a:xfrm>
            <a:off x="5187516" y="2593888"/>
            <a:ext cx="1515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Tolerância de ± 3 mm</a:t>
            </a:r>
          </a:p>
        </p:txBody>
      </p:sp>
      <p:pic>
        <p:nvPicPr>
          <p:cNvPr id="10" name="Espaço Reservado para Conteúdo 3">
            <a:extLst>
              <a:ext uri="{FF2B5EF4-FFF2-40B4-BE49-F238E27FC236}">
                <a16:creationId xmlns:a16="http://schemas.microsoft.com/office/drawing/2014/main" id="{65BA5EBA-F369-47B9-8093-544A29FCE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29" y="4506619"/>
            <a:ext cx="3586030" cy="2200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01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Blocos Cerâmicos Vazados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43C72C-183A-4797-BB28-5C1A9A820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080" y="1767840"/>
            <a:ext cx="4589928" cy="658368"/>
          </a:xfrm>
        </p:spPr>
        <p:txBody>
          <a:bodyPr/>
          <a:lstStyle/>
          <a:p>
            <a:r>
              <a:rPr lang="pt-BR" dirty="0"/>
              <a:t>Normas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917984" y="2475155"/>
            <a:ext cx="5071872" cy="317296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15270-1: Componentes cerâmicos – parte 1: Blocos cerâmicos para alvenaria de vedação: terminologia e requisitos;</a:t>
            </a:r>
          </a:p>
          <a:p>
            <a:pPr algn="just"/>
            <a:r>
              <a:rPr lang="pt-BR" dirty="0"/>
              <a:t>15270-2: Componentes cerâmicos – parte 2: Blocos cerâmicos para alvenaria estrutural: terminologia e requisitos;</a:t>
            </a:r>
          </a:p>
          <a:p>
            <a:pPr algn="just"/>
            <a:r>
              <a:rPr lang="pt-BR" dirty="0"/>
              <a:t>15270-3: Componentes cerâmicos – parte 3: Blocos cerâmicos para alvenaria estrutural e de vedação: métodos de ensaio.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F2AA6B1-0C56-4EF2-93E3-841A96011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D6F88825-AC75-45BD-A4F9-989FC31D2F8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41" y="2426208"/>
            <a:ext cx="4120179" cy="2710644"/>
          </a:xfrm>
        </p:spPr>
      </p:pic>
      <p:pic>
        <p:nvPicPr>
          <p:cNvPr id="8" name="Espaço Reservado para Conteúdo 3">
            <a:extLst>
              <a:ext uri="{FF2B5EF4-FFF2-40B4-BE49-F238E27FC236}">
                <a16:creationId xmlns:a16="http://schemas.microsoft.com/office/drawing/2014/main" id="{1D2EC5C8-480E-47F4-98A7-F2FA412DA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57" y="5158625"/>
            <a:ext cx="1989243" cy="157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2330" y="2248348"/>
            <a:ext cx="6912259" cy="444121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b="1" dirty="0"/>
              <a:t>Espessura dos septos e paredes externas</a:t>
            </a:r>
          </a:p>
          <a:p>
            <a:pPr algn="just"/>
            <a:r>
              <a:rPr lang="pt-BR" dirty="0"/>
              <a:t>A espessura dos septos dos blocos cerâmicos de vedação deve ser no mínimo 6 mm e a das paredes externas no mínimo 7 mm.</a:t>
            </a:r>
          </a:p>
          <a:p>
            <a:pPr marL="0" indent="0" algn="just">
              <a:buNone/>
            </a:pPr>
            <a:r>
              <a:rPr lang="pt-BR" b="1" dirty="0"/>
              <a:t>Desvio em relação ao esquadro (D)</a:t>
            </a:r>
          </a:p>
          <a:p>
            <a:pPr algn="just"/>
            <a:r>
              <a:rPr lang="pt-BR" dirty="0"/>
              <a:t>O desvio em relação ao esquadro deve ser no máximo 3 mm.</a:t>
            </a:r>
          </a:p>
          <a:p>
            <a:pPr marL="0" indent="0" algn="just">
              <a:buNone/>
            </a:pPr>
            <a:r>
              <a:rPr lang="pt-BR" b="1" dirty="0"/>
              <a:t>Planeza das faces ou flecha (F)</a:t>
            </a:r>
          </a:p>
          <a:p>
            <a:pPr algn="just"/>
            <a:r>
              <a:rPr lang="pt-BR" dirty="0"/>
              <a:t>A flecha deve ser no máximo 3 mm.</a:t>
            </a:r>
          </a:p>
          <a:p>
            <a:pPr marL="0" indent="0" algn="just">
              <a:buNone/>
            </a:pPr>
            <a:r>
              <a:rPr lang="pt-BR" b="1" dirty="0"/>
              <a:t>Resistência à compressão (</a:t>
            </a:r>
            <a:r>
              <a:rPr lang="pt-BR" b="1" dirty="0" err="1"/>
              <a:t>fb</a:t>
            </a:r>
            <a:r>
              <a:rPr lang="pt-BR" b="1" dirty="0"/>
              <a:t> )</a:t>
            </a:r>
          </a:p>
          <a:p>
            <a:pPr algn="just"/>
            <a:r>
              <a:rPr lang="pt-BR" dirty="0"/>
              <a:t>A resistência à compressão dos blocos cerâmicos de vedação, calculada na área bruta, deve atender aos valores mínimos indicados na tabela 4.</a:t>
            </a:r>
          </a:p>
          <a:p>
            <a:pPr marL="0" indent="0" algn="just">
              <a:buNone/>
            </a:pPr>
            <a:r>
              <a:rPr lang="pt-BR" b="1" dirty="0"/>
              <a:t>Índice de Absorção d´água (AA)</a:t>
            </a:r>
          </a:p>
          <a:p>
            <a:pPr algn="just"/>
            <a:r>
              <a:rPr lang="pt-BR" dirty="0"/>
              <a:t>O índice de absorção d´água não deve ser inferior a 8% nem superior a 22%.</a:t>
            </a:r>
          </a:p>
          <a:p>
            <a:pPr algn="just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Requisitos: Blocos Cerâmicos</a:t>
            </a: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36" y="2396332"/>
            <a:ext cx="3613306" cy="2301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7"/>
          <a:stretch/>
        </p:blipFill>
        <p:spPr bwMode="auto">
          <a:xfrm>
            <a:off x="8258136" y="4697572"/>
            <a:ext cx="3613306" cy="1450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83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88333" y="1507027"/>
            <a:ext cx="5510651" cy="387826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Visam a modularidade (10 cm), considerando 1 cm de junta;</a:t>
            </a:r>
          </a:p>
          <a:p>
            <a:pPr algn="just"/>
            <a:r>
              <a:rPr lang="pt-BR" dirty="0"/>
              <a:t>Principais dimensões especificadas por norma, com tolerância de ± 5 mm: tabela 1;</a:t>
            </a:r>
          </a:p>
          <a:p>
            <a:pPr algn="just"/>
            <a:r>
              <a:rPr lang="pt-BR" dirty="0"/>
              <a:t>Espessura das paredes: tabela 2;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007452" y="111113"/>
            <a:ext cx="3983064" cy="1054100"/>
          </a:xfrm>
        </p:spPr>
        <p:txBody>
          <a:bodyPr/>
          <a:lstStyle/>
          <a:p>
            <a:r>
              <a:rPr lang="pt-BR" dirty="0"/>
              <a:t>Dimensões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E169E78-C898-492E-93F1-D9BC8B317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47" y="1507027"/>
            <a:ext cx="6024622" cy="4937795"/>
          </a:xfrm>
          <a:prstGeom prst="rect">
            <a:avLst/>
          </a:prstGeom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43" y="3975925"/>
            <a:ext cx="4766032" cy="252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0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1863</TotalTime>
  <Words>1220</Words>
  <Application>Microsoft Office PowerPoint</Application>
  <PresentationFormat>Widescreen</PresentationFormat>
  <Paragraphs>127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Book Antiqua</vt:lpstr>
      <vt:lpstr>Calibri</vt:lpstr>
      <vt:lpstr>Cambria Math</vt:lpstr>
      <vt:lpstr>Wingdings</vt:lpstr>
      <vt:lpstr>Capa Dura</vt:lpstr>
      <vt:lpstr>Materiais Cerâmicos</vt:lpstr>
      <vt:lpstr>Definição</vt:lpstr>
      <vt:lpstr>Tipos de Argilas</vt:lpstr>
      <vt:lpstr>Fabricação de Produtos Cerâmicos para Construção Civil</vt:lpstr>
      <vt:lpstr>Normas execução de alvenaria e piso cerâmico</vt:lpstr>
      <vt:lpstr>Blocos Cerâmicos Maciços</vt:lpstr>
      <vt:lpstr>Blocos Cerâmicos Vazados</vt:lpstr>
      <vt:lpstr>Requisitos: Blocos Cerâmicos</vt:lpstr>
      <vt:lpstr>Dimensões</vt:lpstr>
      <vt:lpstr>Tijolos Refratários</vt:lpstr>
      <vt:lpstr>Assentamento</vt:lpstr>
      <vt:lpstr>Telhas Cerâmicas</vt:lpstr>
      <vt:lpstr>Telhas Cerâmicas</vt:lpstr>
      <vt:lpstr>Peças Redutoras de Peso</vt:lpstr>
      <vt:lpstr>Elementos Vazados</vt:lpstr>
      <vt:lpstr>Piso Cerâmico: Processo de Fabricação</vt:lpstr>
      <vt:lpstr>Piso Cerâmico</vt:lpstr>
      <vt:lpstr>Classificação</vt:lpstr>
      <vt:lpstr>Classificação</vt:lpstr>
      <vt:lpstr>Apresentação do PowerPoint</vt:lpstr>
      <vt:lpstr>Produtos de Louça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Materiais Cerâmicos</dc:title>
  <dc:creator>Tales de Mello</dc:creator>
  <cp:lastModifiedBy>Talles Teylor Dos Santos Mello</cp:lastModifiedBy>
  <cp:revision>118</cp:revision>
  <dcterms:created xsi:type="dcterms:W3CDTF">2014-07-11T12:48:21Z</dcterms:created>
  <dcterms:modified xsi:type="dcterms:W3CDTF">2024-04-05T19:56:01Z</dcterms:modified>
  <cp:contentStatus/>
</cp:coreProperties>
</file>